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82" autoAdjust="0"/>
    <p:restoredTop sz="94660"/>
  </p:normalViewPr>
  <p:slideViewPr>
    <p:cSldViewPr>
      <p:cViewPr varScale="1">
        <p:scale>
          <a:sx n="66" d="100"/>
          <a:sy n="66" d="100"/>
        </p:scale>
        <p:origin x="-1392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CC1AE-8BC4-40B4-A1AF-38411EAF4514}" type="datetimeFigureOut">
              <a:rPr lang="zh-TW" altLang="en-US" smtClean="0"/>
              <a:pPr/>
              <a:t>2012/4/7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473E0-ED59-4B5A-9278-C8E4A190FB4B}" type="slidenum">
              <a:rPr lang="zh-TW" altLang="en-US" smtClean="0"/>
              <a:pPr/>
              <a:t>‹#›</a:t>
            </a:fld>
            <a:endParaRPr lang="zh-TW" altLang="en-US"/>
          </a:p>
        </p:txBody>
      </p:sp>
      <p:pic>
        <p:nvPicPr>
          <p:cNvPr id="1027" name="Picture 3" descr="C:\Users\USER\Desktop\投影片母片.png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noFill/>
        </p:spPr>
      </p:pic>
      <p:pic>
        <p:nvPicPr>
          <p:cNvPr id="1028" name="Picture 4" descr="F:\專題作業\圖片1.bmp"/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-2098675" y="-527050"/>
            <a:ext cx="13342938" cy="7913688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計算機</a:t>
            </a:r>
            <a:r>
              <a:rPr lang="zh-TW" altLang="en-US" dirty="0" smtClean="0"/>
              <a:t>網路</a:t>
            </a:r>
            <a:r>
              <a:rPr lang="zh-TW" altLang="en-US" sz="3200" dirty="0" smtClean="0"/>
              <a:t>（軟體實驗測試）</a:t>
            </a:r>
            <a:r>
              <a:rPr lang="en-US" altLang="zh-TW" sz="3200" dirty="0" smtClean="0"/>
              <a:t/>
            </a:r>
            <a:br>
              <a:rPr lang="en-US" altLang="zh-TW" sz="3200" dirty="0" smtClean="0"/>
            </a:br>
            <a:endParaRPr lang="zh-TW" altLang="en-US" sz="32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429000"/>
            <a:ext cx="6400800" cy="2209800"/>
          </a:xfrm>
        </p:spPr>
        <p:txBody>
          <a:bodyPr>
            <a:normAutofit lnSpcReduction="10000"/>
          </a:bodyPr>
          <a:lstStyle/>
          <a:p>
            <a:pPr algn="l"/>
            <a:r>
              <a:rPr lang="zh-TW" altLang="en-US" dirty="0" smtClean="0">
                <a:solidFill>
                  <a:schemeClr val="tx1"/>
                </a:solidFill>
              </a:rPr>
              <a:t>班級：四子二甲</a:t>
            </a:r>
            <a:endParaRPr lang="en-US" altLang="zh-TW" dirty="0" smtClean="0">
              <a:solidFill>
                <a:schemeClr val="tx1"/>
              </a:solidFill>
            </a:endParaRPr>
          </a:p>
          <a:p>
            <a:pPr algn="l"/>
            <a:r>
              <a:rPr lang="zh-TW" altLang="en-US" dirty="0" smtClean="0">
                <a:solidFill>
                  <a:schemeClr val="tx1"/>
                </a:solidFill>
              </a:rPr>
              <a:t>姓名：孫培修</a:t>
            </a:r>
            <a:endParaRPr lang="en-US" altLang="zh-TW" dirty="0" smtClean="0">
              <a:solidFill>
                <a:schemeClr val="tx1"/>
              </a:solidFill>
            </a:endParaRPr>
          </a:p>
          <a:p>
            <a:pPr algn="l"/>
            <a:r>
              <a:rPr lang="zh-TW" altLang="en-US" dirty="0">
                <a:solidFill>
                  <a:schemeClr val="tx1"/>
                </a:solidFill>
              </a:rPr>
              <a:t>學</a:t>
            </a:r>
            <a:r>
              <a:rPr lang="zh-TW" altLang="en-US" dirty="0" smtClean="0">
                <a:solidFill>
                  <a:schemeClr val="tx1"/>
                </a:solidFill>
              </a:rPr>
              <a:t>號：</a:t>
            </a:r>
            <a:r>
              <a:rPr lang="en-US" altLang="zh-TW" dirty="0" smtClean="0">
                <a:solidFill>
                  <a:schemeClr val="tx1"/>
                </a:solidFill>
              </a:rPr>
              <a:t>1099105112</a:t>
            </a:r>
            <a:br>
              <a:rPr lang="en-US" altLang="zh-TW" dirty="0" smtClean="0">
                <a:solidFill>
                  <a:schemeClr val="tx1"/>
                </a:solidFill>
              </a:rPr>
            </a:br>
            <a:r>
              <a:rPr lang="zh-TW" altLang="en-US" dirty="0" smtClean="0">
                <a:solidFill>
                  <a:schemeClr val="tx1"/>
                </a:solidFill>
              </a:rPr>
              <a:t>指導教授：謝欽旭老師</a:t>
            </a:r>
            <a:endParaRPr lang="zh-TW" alt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C:\Users\USER\Desktop\小幫手圖騰\大膽狂徒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1107438">
            <a:off x="5576461" y="5033534"/>
            <a:ext cx="1634176" cy="1607113"/>
          </a:xfrm>
          <a:prstGeom prst="rect">
            <a:avLst/>
          </a:prstGeom>
          <a:noFill/>
        </p:spPr>
      </p:pic>
      <p:pic>
        <p:nvPicPr>
          <p:cNvPr id="1027" name="Picture 3" descr="C:\Users\USER\Desktop\小幫手圖騰\文言書卷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9866635">
            <a:off x="204144" y="1986788"/>
            <a:ext cx="1181902" cy="1149555"/>
          </a:xfrm>
          <a:prstGeom prst="rect">
            <a:avLst/>
          </a:prstGeom>
          <a:noFill/>
        </p:spPr>
      </p:pic>
      <p:pic>
        <p:nvPicPr>
          <p:cNvPr id="1028" name="Picture 4" descr="C:\Users\USER\Desktop\小幫手圖騰\吸引魅力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rot="19896363">
            <a:off x="3343575" y="538437"/>
            <a:ext cx="1329060" cy="1832454"/>
          </a:xfrm>
          <a:prstGeom prst="rect">
            <a:avLst/>
          </a:prstGeom>
          <a:noFill/>
        </p:spPr>
      </p:pic>
      <p:pic>
        <p:nvPicPr>
          <p:cNvPr id="1029" name="Picture 5" descr="C:\Users\USER\Desktop\小幫手圖騰\炙手可熱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rot="20805318">
            <a:off x="-114487" y="5462630"/>
            <a:ext cx="2207367" cy="1461359"/>
          </a:xfrm>
          <a:prstGeom prst="rect">
            <a:avLst/>
          </a:prstGeom>
          <a:noFill/>
        </p:spPr>
      </p:pic>
      <p:pic>
        <p:nvPicPr>
          <p:cNvPr id="1030" name="Picture 6" descr="C:\Users\USER\Desktop\小幫手圖騰\無網不入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rot="822384">
            <a:off x="7208034" y="325138"/>
            <a:ext cx="819705" cy="2291159"/>
          </a:xfrm>
          <a:prstGeom prst="rect">
            <a:avLst/>
          </a:prstGeom>
          <a:noFill/>
        </p:spPr>
      </p:pic>
      <p:pic>
        <p:nvPicPr>
          <p:cNvPr id="1031" name="Picture 7" descr="C:\Users\USER\Desktop\小幫手圖騰\環保節能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 rot="20577385">
            <a:off x="7784511" y="4045256"/>
            <a:ext cx="1077813" cy="208355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NetInfo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查</a:t>
            </a:r>
            <a:r>
              <a:rPr lang="en-US" altLang="zh-TW" sz="2200" dirty="0" smtClean="0"/>
              <a:t>IP</a:t>
            </a:r>
            <a:r>
              <a:rPr lang="zh-TW" altLang="en-US" sz="2200" dirty="0" smtClean="0"/>
              <a:t>位址或做反查動作</a:t>
            </a:r>
            <a:r>
              <a:rPr lang="en-US" altLang="zh-TW" sz="2200" dirty="0" smtClean="0"/>
              <a:t>(Look up)</a:t>
            </a:r>
            <a:endParaRPr lang="zh-TW" altLang="en-US" sz="2200" dirty="0"/>
          </a:p>
        </p:txBody>
      </p:sp>
      <p:grpSp>
        <p:nvGrpSpPr>
          <p:cNvPr id="10" name="群組 9"/>
          <p:cNvGrpSpPr/>
          <p:nvPr/>
        </p:nvGrpSpPr>
        <p:grpSpPr>
          <a:xfrm>
            <a:off x="0" y="1988840"/>
            <a:ext cx="7164288" cy="4248472"/>
            <a:chOff x="0" y="1988840"/>
            <a:chExt cx="7164288" cy="4248472"/>
          </a:xfrm>
        </p:grpSpPr>
        <p:pic>
          <p:nvPicPr>
            <p:cNvPr id="4" name="圖片 3"/>
            <p:cNvPicPr/>
            <p:nvPr/>
          </p:nvPicPr>
          <p:blipFill rotWithShape="1">
            <a:blip r:embed="rId2" cstate="print"/>
            <a:srcRect r="60406" b="55627"/>
            <a:stretch/>
          </p:blipFill>
          <p:spPr bwMode="auto">
            <a:xfrm>
              <a:off x="0" y="1988840"/>
              <a:ext cx="7164288" cy="4248472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 xmlns:lc="http://schemas.openxmlformats.org/drawingml/2006/lockedCanvas" xmlns=""/>
              </a:ext>
            </a:extLst>
          </p:spPr>
        </p:pic>
        <p:sp>
          <p:nvSpPr>
            <p:cNvPr id="5" name="橢圓 4"/>
            <p:cNvSpPr/>
            <p:nvPr/>
          </p:nvSpPr>
          <p:spPr>
            <a:xfrm>
              <a:off x="467544" y="3284984"/>
              <a:ext cx="1296144" cy="288032"/>
            </a:xfrm>
            <a:prstGeom prst="ellipse">
              <a:avLst/>
            </a:prstGeom>
            <a:noFill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" name="圓角矩形 5"/>
            <p:cNvSpPr/>
            <p:nvPr/>
          </p:nvSpPr>
          <p:spPr>
            <a:xfrm>
              <a:off x="179512" y="4005064"/>
              <a:ext cx="2520280" cy="216024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79512" y="3573016"/>
              <a:ext cx="3096344" cy="432048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1" name="群組 10"/>
          <p:cNvGrpSpPr/>
          <p:nvPr/>
        </p:nvGrpSpPr>
        <p:grpSpPr>
          <a:xfrm>
            <a:off x="3635896" y="3645024"/>
            <a:ext cx="5293096" cy="3377916"/>
            <a:chOff x="3635896" y="3645024"/>
            <a:chExt cx="5293096" cy="3377916"/>
          </a:xfrm>
        </p:grpSpPr>
        <p:pic>
          <p:nvPicPr>
            <p:cNvPr id="3074" name="Picture 2" descr="C:\Users\USER\Desktop\小幫手圖騰\環保節能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740352" y="4725144"/>
              <a:ext cx="1188640" cy="2297796"/>
            </a:xfrm>
            <a:prstGeom prst="rect">
              <a:avLst/>
            </a:prstGeom>
            <a:noFill/>
          </p:spPr>
        </p:pic>
        <p:sp>
          <p:nvSpPr>
            <p:cNvPr id="9" name="矩形圖說文字 8"/>
            <p:cNvSpPr/>
            <p:nvPr/>
          </p:nvSpPr>
          <p:spPr>
            <a:xfrm>
              <a:off x="3635896" y="3645024"/>
              <a:ext cx="3456384" cy="2376264"/>
            </a:xfrm>
            <a:prstGeom prst="wedgeRectCallout">
              <a:avLst>
                <a:gd name="adj1" fmla="val 74061"/>
                <a:gd name="adj2" fmla="val -675"/>
              </a:avLst>
            </a:prstGeom>
            <a:solidFill>
              <a:schemeClr val="accent5">
                <a:alpha val="37000"/>
              </a:schemeClr>
            </a:solidFill>
            <a:ln>
              <a:solidFill>
                <a:schemeClr val="accent5">
                  <a:shade val="50000"/>
                  <a:alpha val="26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使用</a:t>
              </a:r>
              <a:r>
                <a:rPr lang="en-US" altLang="zh-TW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NetInfo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正查</a:t>
              </a:r>
              <a:endPara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目的地為</a:t>
              </a:r>
              <a:r>
                <a:rPr lang="zh-TW" altLang="en-US" dirty="0" smtClean="0">
                  <a:solidFill>
                    <a:srgbClr val="FF0000"/>
                  </a:solidFill>
                </a:rPr>
                <a:t>雅虎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Yahoo</a:t>
              </a:r>
              <a:r>
                <a:rPr lang="zh-TW" altLang="en-US" dirty="0" smtClean="0">
                  <a:solidFill>
                    <a:srgbClr val="FF0000"/>
                  </a:solidFill>
                </a:rPr>
                <a:t> </a:t>
              </a:r>
              <a:endParaRPr lang="en-US" altLang="zh-TW" dirty="0" smtClean="0">
                <a:solidFill>
                  <a:srgbClr val="FF0000"/>
                </a:solidFill>
              </a:endParaRPr>
            </a:p>
            <a:p>
              <a:pPr algn="ctr"/>
              <a:r>
                <a:rPr lang="en-US" altLang="zh-TW" dirty="0" smtClean="0">
                  <a:solidFill>
                    <a:schemeClr val="accent6">
                      <a:lumMod val="75000"/>
                    </a:schemeClr>
                  </a:solidFill>
                </a:rPr>
                <a:t>IP</a:t>
              </a:r>
              <a:r>
                <a:rPr lang="zh-TW" altLang="en-US" dirty="0" smtClean="0">
                  <a:solidFill>
                    <a:schemeClr val="accent6">
                      <a:lumMod val="75000"/>
                    </a:schemeClr>
                  </a:solidFill>
                </a:rPr>
                <a:t>位址為</a:t>
              </a:r>
              <a:r>
                <a:rPr lang="en-US" altLang="zh-TW" dirty="0" smtClean="0">
                  <a:solidFill>
                    <a:schemeClr val="accent6">
                      <a:lumMod val="75000"/>
                    </a:schemeClr>
                  </a:solidFill>
                </a:rPr>
                <a:t>203.84.219.114</a:t>
              </a:r>
              <a:endParaRPr lang="zh-TW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NetInfo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查</a:t>
            </a:r>
            <a:r>
              <a:rPr lang="en-US" altLang="zh-TW" sz="2200" dirty="0" smtClean="0"/>
              <a:t>IP</a:t>
            </a:r>
            <a:r>
              <a:rPr lang="zh-TW" altLang="en-US" sz="2200" dirty="0" smtClean="0"/>
              <a:t>位址或做反查動作</a:t>
            </a:r>
            <a:r>
              <a:rPr lang="en-US" altLang="zh-TW" sz="2200" dirty="0" smtClean="0"/>
              <a:t>(Look up)</a:t>
            </a:r>
            <a:endParaRPr lang="zh-TW" altLang="en-US" sz="2200" dirty="0"/>
          </a:p>
        </p:txBody>
      </p:sp>
      <p:grpSp>
        <p:nvGrpSpPr>
          <p:cNvPr id="8" name="群組 7"/>
          <p:cNvGrpSpPr/>
          <p:nvPr/>
        </p:nvGrpSpPr>
        <p:grpSpPr>
          <a:xfrm>
            <a:off x="0" y="1988840"/>
            <a:ext cx="7164288" cy="4248472"/>
            <a:chOff x="0" y="1988840"/>
            <a:chExt cx="7164288" cy="4248472"/>
          </a:xfrm>
        </p:grpSpPr>
        <p:pic>
          <p:nvPicPr>
            <p:cNvPr id="11" name="圖片 10"/>
            <p:cNvPicPr/>
            <p:nvPr/>
          </p:nvPicPr>
          <p:blipFill rotWithShape="1">
            <a:blip r:embed="rId2" cstate="print"/>
            <a:srcRect r="60406" b="62701"/>
            <a:stretch/>
          </p:blipFill>
          <p:spPr bwMode="auto">
            <a:xfrm>
              <a:off x="0" y="1988840"/>
              <a:ext cx="7164288" cy="4248472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 xmlns:lc="http://schemas.openxmlformats.org/drawingml/2006/lockedCanvas" xmlns=""/>
              </a:ext>
            </a:extLst>
          </p:spPr>
        </p:pic>
        <p:sp>
          <p:nvSpPr>
            <p:cNvPr id="6" name="圓角矩形 5"/>
            <p:cNvSpPr/>
            <p:nvPr/>
          </p:nvSpPr>
          <p:spPr>
            <a:xfrm>
              <a:off x="179512" y="4365104"/>
              <a:ext cx="2520280" cy="288032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79512" y="3861048"/>
              <a:ext cx="3168352" cy="504056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3635896" y="3645024"/>
            <a:ext cx="5293096" cy="3377916"/>
            <a:chOff x="3635896" y="3645024"/>
            <a:chExt cx="5293096" cy="3377916"/>
          </a:xfrm>
        </p:grpSpPr>
        <p:pic>
          <p:nvPicPr>
            <p:cNvPr id="3074" name="Picture 2" descr="C:\Users\USER\Desktop\小幫手圖騰\環保節能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740352" y="4725144"/>
              <a:ext cx="1188640" cy="2297796"/>
            </a:xfrm>
            <a:prstGeom prst="rect">
              <a:avLst/>
            </a:prstGeom>
            <a:noFill/>
          </p:spPr>
        </p:pic>
        <p:sp>
          <p:nvSpPr>
            <p:cNvPr id="9" name="矩形圖說文字 8"/>
            <p:cNvSpPr/>
            <p:nvPr/>
          </p:nvSpPr>
          <p:spPr>
            <a:xfrm>
              <a:off x="3635896" y="3645024"/>
              <a:ext cx="3456384" cy="2376264"/>
            </a:xfrm>
            <a:prstGeom prst="wedgeRectCallout">
              <a:avLst>
                <a:gd name="adj1" fmla="val 74061"/>
                <a:gd name="adj2" fmla="val -675"/>
              </a:avLst>
            </a:prstGeom>
            <a:solidFill>
              <a:schemeClr val="accent5">
                <a:alpha val="37000"/>
              </a:schemeClr>
            </a:solidFill>
            <a:ln>
              <a:solidFill>
                <a:schemeClr val="accent5">
                  <a:shade val="50000"/>
                  <a:alpha val="26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使用</a:t>
              </a:r>
              <a:r>
                <a:rPr lang="en-US" altLang="zh-TW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NetInfo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反查</a:t>
              </a:r>
              <a:endPara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en-US" altLang="zh-TW" dirty="0" smtClean="0">
                  <a:solidFill>
                    <a:schemeClr val="accent6">
                      <a:lumMod val="75000"/>
                    </a:schemeClr>
                  </a:solidFill>
                </a:rPr>
                <a:t>IP</a:t>
              </a:r>
              <a:r>
                <a:rPr lang="zh-TW" altLang="en-US" dirty="0" smtClean="0">
                  <a:solidFill>
                    <a:schemeClr val="accent6">
                      <a:lumMod val="75000"/>
                    </a:schemeClr>
                  </a:solidFill>
                </a:rPr>
                <a:t>位址為</a:t>
              </a:r>
              <a:r>
                <a:rPr lang="en-US" altLang="zh-TW" dirty="0" smtClean="0">
                  <a:solidFill>
                    <a:schemeClr val="accent6">
                      <a:lumMod val="75000"/>
                    </a:schemeClr>
                  </a:solidFill>
                </a:rPr>
                <a:t>203.84.219.114</a:t>
              </a:r>
            </a:p>
            <a:p>
              <a:pPr algn="ctr"/>
              <a:r>
                <a:rPr lang="zh-TW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找尋到目的地為</a:t>
              </a:r>
              <a:r>
                <a:rPr lang="en-US" altLang="zh-TW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Yahoo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NetInfo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查</a:t>
            </a:r>
            <a:r>
              <a:rPr lang="en-US" altLang="zh-TW" sz="2200" dirty="0" smtClean="0"/>
              <a:t>Port number </a:t>
            </a:r>
            <a:r>
              <a:rPr lang="zh-TW" altLang="en-US" sz="2200" dirty="0" smtClean="0"/>
              <a:t>服務項目</a:t>
            </a:r>
            <a:r>
              <a:rPr lang="en-US" altLang="zh-TW" sz="2200" dirty="0" smtClean="0"/>
              <a:t>(Services)</a:t>
            </a:r>
            <a:endParaRPr lang="zh-TW" altLang="en-US" sz="2200" dirty="0"/>
          </a:p>
        </p:txBody>
      </p:sp>
      <p:grpSp>
        <p:nvGrpSpPr>
          <p:cNvPr id="20" name="群組 19"/>
          <p:cNvGrpSpPr/>
          <p:nvPr/>
        </p:nvGrpSpPr>
        <p:grpSpPr>
          <a:xfrm>
            <a:off x="0" y="1700808"/>
            <a:ext cx="6516216" cy="5157192"/>
            <a:chOff x="0" y="1700808"/>
            <a:chExt cx="6516216" cy="5157192"/>
          </a:xfrm>
        </p:grpSpPr>
        <p:pic>
          <p:nvPicPr>
            <p:cNvPr id="13" name="圖片 12"/>
            <p:cNvPicPr/>
            <p:nvPr/>
          </p:nvPicPr>
          <p:blipFill rotWithShape="1">
            <a:blip r:embed="rId2" cstate="print"/>
            <a:srcRect r="35276" b="5466"/>
            <a:stretch/>
          </p:blipFill>
          <p:spPr bwMode="auto">
            <a:xfrm>
              <a:off x="0" y="1700808"/>
              <a:ext cx="6516216" cy="5157192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="" xmlns:lc="http://schemas.openxmlformats.org/drawingml/2006/lockedCanvas" xmlns:a14="http://schemas.microsoft.com/office/drawing/2010/main"/>
              </a:ext>
            </a:extLst>
          </p:spPr>
        </p:pic>
        <p:sp>
          <p:nvSpPr>
            <p:cNvPr id="7" name="矩形 6"/>
            <p:cNvSpPr/>
            <p:nvPr/>
          </p:nvSpPr>
          <p:spPr>
            <a:xfrm>
              <a:off x="179512" y="3356992"/>
              <a:ext cx="1008112" cy="144016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橢圓 13"/>
            <p:cNvSpPr/>
            <p:nvPr/>
          </p:nvSpPr>
          <p:spPr>
            <a:xfrm>
              <a:off x="179512" y="2420888"/>
              <a:ext cx="792088" cy="216024"/>
            </a:xfrm>
            <a:prstGeom prst="ellipse">
              <a:avLst/>
            </a:prstGeom>
            <a:noFill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179512" y="4221088"/>
              <a:ext cx="1080120" cy="216024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179512" y="4509120"/>
              <a:ext cx="1152128" cy="288032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179512" y="5301208"/>
              <a:ext cx="1152128" cy="144016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179512" y="3645024"/>
              <a:ext cx="1080120" cy="144016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1" name="群組 20"/>
          <p:cNvGrpSpPr/>
          <p:nvPr/>
        </p:nvGrpSpPr>
        <p:grpSpPr>
          <a:xfrm>
            <a:off x="1691680" y="2780928"/>
            <a:ext cx="7452320" cy="3712443"/>
            <a:chOff x="1691680" y="2780928"/>
            <a:chExt cx="7452320" cy="3712443"/>
          </a:xfrm>
        </p:grpSpPr>
        <p:pic>
          <p:nvPicPr>
            <p:cNvPr id="1026" name="Picture 2" descr="C:\Users\USER\Desktop\小幫手圖騰\文言書卷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81813" y="4293096"/>
              <a:ext cx="2262187" cy="2200275"/>
            </a:xfrm>
            <a:prstGeom prst="rect">
              <a:avLst/>
            </a:prstGeom>
            <a:noFill/>
          </p:spPr>
        </p:pic>
        <p:sp>
          <p:nvSpPr>
            <p:cNvPr id="19" name="圓角矩形圖說文字 18"/>
            <p:cNvSpPr/>
            <p:nvPr/>
          </p:nvSpPr>
          <p:spPr>
            <a:xfrm>
              <a:off x="1691680" y="2780928"/>
              <a:ext cx="4536504" cy="3024336"/>
            </a:xfrm>
            <a:prstGeom prst="wedgeRoundRectCallout">
              <a:avLst>
                <a:gd name="adj1" fmla="val 70351"/>
                <a:gd name="adj2" fmla="val -3728"/>
                <a:gd name="adj3" fmla="val 16667"/>
              </a:avLst>
            </a:prstGeom>
            <a:solidFill>
              <a:schemeClr val="accent1">
                <a:alpha val="29000"/>
              </a:schemeClr>
            </a:solidFill>
            <a:ln>
              <a:solidFill>
                <a:schemeClr val="accent1">
                  <a:shade val="50000"/>
                  <a:alpha val="4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查詢</a:t>
              </a:r>
              <a:r>
                <a:rPr lang="zh-TW" altLang="en-US" dirty="0" smtClean="0">
                  <a:solidFill>
                    <a:srgbClr val="FF0000"/>
                  </a:solidFill>
                </a:rPr>
                <a:t>老師學校內的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bit Server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服務項目為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ftp (</a:t>
              </a:r>
              <a:r>
                <a:rPr lang="zh-TW" altLang="en-US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zh-TW" altLang="en-US" b="1" dirty="0" smtClean="0">
                  <a:solidFill>
                    <a:schemeClr val="accent3">
                      <a:lumMod val="50000"/>
                    </a:schemeClr>
                  </a:solidFill>
                </a:rPr>
                <a:t>文件傳輸協定 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)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、</a:t>
              </a:r>
              <a:r>
                <a:rPr lang="en-US" altLang="zh-TW" dirty="0" err="1" smtClean="0">
                  <a:solidFill>
                    <a:schemeClr val="accent3">
                      <a:lumMod val="50000"/>
                    </a:schemeClr>
                  </a:solidFill>
                </a:rPr>
                <a:t>smtp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 (</a:t>
              </a:r>
              <a:r>
                <a:rPr lang="zh-TW" altLang="en-US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zh-TW" altLang="en-US" b="1" dirty="0" smtClean="0">
                  <a:solidFill>
                    <a:schemeClr val="accent3">
                      <a:lumMod val="50000"/>
                    </a:schemeClr>
                  </a:solidFill>
                </a:rPr>
                <a:t>簡單郵件傳輸協定 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)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、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http (</a:t>
              </a:r>
              <a:r>
                <a:rPr lang="zh-TW" altLang="en-US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zh-TW" altLang="en-US" b="1" dirty="0" smtClean="0">
                  <a:solidFill>
                    <a:schemeClr val="accent3">
                      <a:lumMod val="50000"/>
                    </a:schemeClr>
                  </a:solidFill>
                </a:rPr>
                <a:t>網路傳輸協定 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)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、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pop3</a:t>
              </a:r>
              <a:r>
                <a:rPr lang="zh-TW" altLang="en-US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(</a:t>
              </a:r>
              <a:r>
                <a:rPr lang="zh-TW" altLang="en-US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zh-TW" altLang="en-US" b="1" dirty="0" smtClean="0">
                  <a:solidFill>
                    <a:schemeClr val="accent3">
                      <a:lumMod val="50000"/>
                    </a:schemeClr>
                  </a:solidFill>
                </a:rPr>
                <a:t>郵件傳輸協定 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) 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、</a:t>
              </a:r>
              <a:r>
                <a:rPr lang="en-US" altLang="zh-TW" b="1" dirty="0" err="1" smtClean="0">
                  <a:solidFill>
                    <a:schemeClr val="accent3">
                      <a:lumMod val="50000"/>
                    </a:schemeClr>
                  </a:solidFill>
                </a:rPr>
                <a:t>sunrpc</a:t>
              </a:r>
              <a:r>
                <a:rPr lang="zh-TW" altLang="en-US" b="1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en-US" altLang="zh-TW" b="1" dirty="0" smtClean="0">
                  <a:solidFill>
                    <a:schemeClr val="accent3">
                      <a:lumMod val="50000"/>
                    </a:schemeClr>
                  </a:solidFill>
                </a:rPr>
                <a:t>(</a:t>
              </a:r>
              <a:r>
                <a:rPr lang="zh-TW" altLang="en-US" b="1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en-US" altLang="zh-TW" b="1" dirty="0" err="1" smtClean="0">
                  <a:solidFill>
                    <a:schemeClr val="accent3">
                      <a:lumMod val="50000"/>
                    </a:schemeClr>
                  </a:solidFill>
                </a:rPr>
                <a:t>portmap</a:t>
              </a:r>
              <a:r>
                <a:rPr lang="en-US" altLang="zh-TW" b="1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zh-TW" altLang="en-US" b="1" dirty="0" smtClean="0">
                  <a:solidFill>
                    <a:schemeClr val="accent3">
                      <a:lumMod val="50000"/>
                    </a:schemeClr>
                  </a:solidFill>
                </a:rPr>
                <a:t>連接 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) 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、</a:t>
              </a:r>
              <a:r>
                <a:rPr lang="en-US" altLang="zh-TW" dirty="0" err="1" smtClean="0">
                  <a:solidFill>
                    <a:schemeClr val="accent3">
                      <a:lumMod val="50000"/>
                    </a:schemeClr>
                  </a:solidFill>
                </a:rPr>
                <a:t>imap</a:t>
              </a:r>
              <a:r>
                <a:rPr lang="zh-TW" altLang="en-US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(</a:t>
              </a:r>
              <a:r>
                <a:rPr lang="zh-TW" altLang="en-US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zh-TW" altLang="en-US" b="1" dirty="0" smtClean="0">
                  <a:solidFill>
                    <a:schemeClr val="accent3">
                      <a:lumMod val="50000"/>
                    </a:schemeClr>
                  </a:solidFill>
                </a:rPr>
                <a:t>交互郵件訪問協定 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)</a:t>
              </a:r>
              <a:endParaRPr lang="zh-TW" altLang="en-US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NetInfo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查</a:t>
            </a:r>
            <a:r>
              <a:rPr lang="en-US" altLang="zh-TW" sz="2200" dirty="0" smtClean="0"/>
              <a:t>Port number </a:t>
            </a:r>
            <a:r>
              <a:rPr lang="zh-TW" altLang="en-US" sz="2200" dirty="0" smtClean="0"/>
              <a:t>服務項目</a:t>
            </a:r>
            <a:r>
              <a:rPr lang="en-US" altLang="zh-TW" sz="2200" dirty="0" smtClean="0"/>
              <a:t>(Services)</a:t>
            </a:r>
            <a:endParaRPr lang="zh-TW" altLang="en-US" sz="2200" dirty="0"/>
          </a:p>
        </p:txBody>
      </p:sp>
      <p:grpSp>
        <p:nvGrpSpPr>
          <p:cNvPr id="21" name="群組 20"/>
          <p:cNvGrpSpPr/>
          <p:nvPr/>
        </p:nvGrpSpPr>
        <p:grpSpPr>
          <a:xfrm>
            <a:off x="0" y="1700808"/>
            <a:ext cx="6516216" cy="5157192"/>
            <a:chOff x="0" y="1700808"/>
            <a:chExt cx="6516216" cy="5157192"/>
          </a:xfrm>
        </p:grpSpPr>
        <p:pic>
          <p:nvPicPr>
            <p:cNvPr id="20" name="圖片 19"/>
            <p:cNvPicPr/>
            <p:nvPr/>
          </p:nvPicPr>
          <p:blipFill rotWithShape="1">
            <a:blip r:embed="rId2" cstate="print"/>
            <a:srcRect r="36180" b="5466"/>
            <a:stretch/>
          </p:blipFill>
          <p:spPr bwMode="auto">
            <a:xfrm>
              <a:off x="0" y="1700808"/>
              <a:ext cx="6516216" cy="5157192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="" xmlns:lc="http://schemas.openxmlformats.org/drawingml/2006/lockedCanvas" xmlns:a14="http://schemas.microsoft.com/office/drawing/2010/main"/>
              </a:ext>
            </a:extLst>
          </p:spPr>
        </p:pic>
        <p:sp>
          <p:nvSpPr>
            <p:cNvPr id="14" name="橢圓 13"/>
            <p:cNvSpPr/>
            <p:nvPr/>
          </p:nvSpPr>
          <p:spPr>
            <a:xfrm>
              <a:off x="179512" y="2420888"/>
              <a:ext cx="792088" cy="216024"/>
            </a:xfrm>
            <a:prstGeom prst="ellipse">
              <a:avLst/>
            </a:prstGeom>
            <a:noFill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179512" y="4221088"/>
              <a:ext cx="1080120" cy="216024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179512" y="5517232"/>
              <a:ext cx="1152128" cy="144016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22" name="群組 21"/>
          <p:cNvGrpSpPr/>
          <p:nvPr/>
        </p:nvGrpSpPr>
        <p:grpSpPr>
          <a:xfrm>
            <a:off x="1691680" y="2780928"/>
            <a:ext cx="7452320" cy="3712443"/>
            <a:chOff x="1691680" y="2780928"/>
            <a:chExt cx="7452320" cy="3712443"/>
          </a:xfrm>
        </p:grpSpPr>
        <p:pic>
          <p:nvPicPr>
            <p:cNvPr id="1026" name="Picture 2" descr="C:\Users\USER\Desktop\小幫手圖騰\文言書卷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81813" y="4293096"/>
              <a:ext cx="2262187" cy="2200275"/>
            </a:xfrm>
            <a:prstGeom prst="rect">
              <a:avLst/>
            </a:prstGeom>
            <a:noFill/>
          </p:spPr>
        </p:pic>
        <p:sp>
          <p:nvSpPr>
            <p:cNvPr id="19" name="圓角矩形圖說文字 18"/>
            <p:cNvSpPr/>
            <p:nvPr/>
          </p:nvSpPr>
          <p:spPr>
            <a:xfrm>
              <a:off x="1691680" y="2780928"/>
              <a:ext cx="4536504" cy="3024336"/>
            </a:xfrm>
            <a:prstGeom prst="wedgeRoundRectCallout">
              <a:avLst>
                <a:gd name="adj1" fmla="val 70351"/>
                <a:gd name="adj2" fmla="val -3728"/>
                <a:gd name="adj3" fmla="val 16667"/>
              </a:avLst>
            </a:prstGeom>
            <a:solidFill>
              <a:schemeClr val="accent1">
                <a:alpha val="29000"/>
              </a:schemeClr>
            </a:solidFill>
            <a:ln>
              <a:solidFill>
                <a:schemeClr val="accent1">
                  <a:shade val="50000"/>
                  <a:alpha val="4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查詢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Google Server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服務項目為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http (</a:t>
              </a:r>
              <a:r>
                <a:rPr lang="zh-TW" altLang="en-US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zh-TW" altLang="en-US" b="1" dirty="0" smtClean="0">
                  <a:solidFill>
                    <a:schemeClr val="accent3">
                      <a:lumMod val="50000"/>
                    </a:schemeClr>
                  </a:solidFill>
                </a:rPr>
                <a:t>網路傳輸協定 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)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、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 https(</a:t>
              </a:r>
              <a:r>
                <a:rPr lang="zh-TW" altLang="en-US" dirty="0" smtClean="0">
                  <a:solidFill>
                    <a:schemeClr val="accent3">
                      <a:lumMod val="50000"/>
                    </a:schemeClr>
                  </a:solidFill>
                </a:rPr>
                <a:t> </a:t>
              </a:r>
              <a:r>
                <a:rPr lang="zh-TW" altLang="en-US" b="1" dirty="0" smtClean="0">
                  <a:solidFill>
                    <a:schemeClr val="accent3">
                      <a:lumMod val="50000"/>
                    </a:schemeClr>
                  </a:solidFill>
                </a:rPr>
                <a:t>網路傳輸安全協定 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)</a:t>
              </a:r>
              <a:endParaRPr lang="zh-TW" altLang="en-US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Traceroute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端點到端點延遲</a:t>
            </a:r>
            <a:endParaRPr lang="zh-TW" altLang="en-US" sz="2200" dirty="0"/>
          </a:p>
        </p:txBody>
      </p:sp>
      <p:grpSp>
        <p:nvGrpSpPr>
          <p:cNvPr id="9" name="群組 8"/>
          <p:cNvGrpSpPr/>
          <p:nvPr/>
        </p:nvGrpSpPr>
        <p:grpSpPr>
          <a:xfrm>
            <a:off x="1691680" y="1484784"/>
            <a:ext cx="7452320" cy="4581128"/>
            <a:chOff x="1691680" y="1484784"/>
            <a:chExt cx="7452320" cy="4581128"/>
          </a:xfrm>
        </p:grpSpPr>
        <p:pic>
          <p:nvPicPr>
            <p:cNvPr id="4" name="圖片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91680" y="1484784"/>
              <a:ext cx="7452320" cy="4581128"/>
            </a:xfrm>
            <a:prstGeom prst="rect">
              <a:avLst/>
            </a:prstGeom>
          </p:spPr>
        </p:pic>
        <p:sp>
          <p:nvSpPr>
            <p:cNvPr id="6" name="橢圓 5"/>
            <p:cNvSpPr/>
            <p:nvPr/>
          </p:nvSpPr>
          <p:spPr>
            <a:xfrm>
              <a:off x="2195736" y="1556792"/>
              <a:ext cx="1440160" cy="360040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4572000" y="2060848"/>
              <a:ext cx="1584176" cy="360040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-180528" y="908720"/>
            <a:ext cx="2809592" cy="6180534"/>
            <a:chOff x="-180528" y="908720"/>
            <a:chExt cx="2809592" cy="6180534"/>
          </a:xfrm>
        </p:grpSpPr>
        <p:pic>
          <p:nvPicPr>
            <p:cNvPr id="1026" name="Picture 2" descr="C:\Users\USER\Desktop\小幫手圖騰\炙手可熱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80528" y="5229200"/>
              <a:ext cx="2809592" cy="1860054"/>
            </a:xfrm>
            <a:prstGeom prst="rect">
              <a:avLst/>
            </a:prstGeom>
            <a:noFill/>
          </p:spPr>
        </p:pic>
        <p:sp>
          <p:nvSpPr>
            <p:cNvPr id="7" name="橢圓形圖說文字 6"/>
            <p:cNvSpPr/>
            <p:nvPr/>
          </p:nvSpPr>
          <p:spPr>
            <a:xfrm>
              <a:off x="0" y="908720"/>
              <a:ext cx="1930294" cy="3312368"/>
            </a:xfrm>
            <a:prstGeom prst="wedgeEllipseCallout">
              <a:avLst>
                <a:gd name="adj1" fmla="val 3868"/>
                <a:gd name="adj2" fmla="val 82466"/>
              </a:avLst>
            </a:prstGeom>
            <a:solidFill>
              <a:schemeClr val="accent1">
                <a:alpha val="25000"/>
              </a:schemeClr>
            </a:solidFill>
            <a:ln>
              <a:solidFill>
                <a:schemeClr val="accent1">
                  <a:shade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這個</a:t>
              </a:r>
              <a:r>
                <a:rPr lang="zh-TW" altLang="en-US" dirty="0" smtClean="0">
                  <a:solidFill>
                    <a:srgbClr val="FF0000"/>
                  </a:solidFill>
                </a:rPr>
                <a:t>網址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為課本所提供</a:t>
              </a:r>
              <a:r>
                <a:rPr lang="en-US" altLang="zh-TW" dirty="0" err="1" smtClean="0">
                  <a:solidFill>
                    <a:schemeClr val="accent6">
                      <a:lumMod val="75000"/>
                    </a:schemeClr>
                  </a:solidFill>
                </a:rPr>
                <a:t>Traceroute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會回傳使用者指定目的地間所經過的路由器名稱和位址</a:t>
              </a:r>
              <a:endParaRPr lang="zh-TW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Traceroute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端點到端點延遲</a:t>
            </a:r>
            <a:endParaRPr lang="zh-TW" altLang="en-US" sz="2200" dirty="0"/>
          </a:p>
        </p:txBody>
      </p:sp>
      <p:grpSp>
        <p:nvGrpSpPr>
          <p:cNvPr id="11" name="群組 10"/>
          <p:cNvGrpSpPr/>
          <p:nvPr/>
        </p:nvGrpSpPr>
        <p:grpSpPr>
          <a:xfrm>
            <a:off x="2051720" y="1484784"/>
            <a:ext cx="6336704" cy="5040560"/>
            <a:chOff x="2051720" y="1484784"/>
            <a:chExt cx="6336704" cy="5040560"/>
          </a:xfrm>
        </p:grpSpPr>
        <p:pic>
          <p:nvPicPr>
            <p:cNvPr id="10" name="圖片 9"/>
            <p:cNvPicPr/>
            <p:nvPr/>
          </p:nvPicPr>
          <p:blipFill>
            <a:blip r:embed="rId2" cstate="print"/>
            <a:srcRect r="54233"/>
            <a:stretch>
              <a:fillRect/>
            </a:stretch>
          </p:blipFill>
          <p:spPr>
            <a:xfrm>
              <a:off x="2195736" y="1484784"/>
              <a:ext cx="6192688" cy="5040560"/>
            </a:xfrm>
            <a:prstGeom prst="rect">
              <a:avLst/>
            </a:prstGeom>
          </p:spPr>
        </p:pic>
        <p:sp>
          <p:nvSpPr>
            <p:cNvPr id="6" name="橢圓 5"/>
            <p:cNvSpPr/>
            <p:nvPr/>
          </p:nvSpPr>
          <p:spPr>
            <a:xfrm>
              <a:off x="2051720" y="1988840"/>
              <a:ext cx="1080120" cy="360040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2483768" y="2348880"/>
              <a:ext cx="1584176" cy="432048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2" name="群組 11"/>
          <p:cNvGrpSpPr/>
          <p:nvPr/>
        </p:nvGrpSpPr>
        <p:grpSpPr>
          <a:xfrm>
            <a:off x="-180528" y="908720"/>
            <a:ext cx="2809592" cy="6180534"/>
            <a:chOff x="-180528" y="908720"/>
            <a:chExt cx="2809592" cy="6180534"/>
          </a:xfrm>
        </p:grpSpPr>
        <p:pic>
          <p:nvPicPr>
            <p:cNvPr id="1026" name="Picture 2" descr="C:\Users\USER\Desktop\小幫手圖騰\炙手可熱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80528" y="5229200"/>
              <a:ext cx="2809592" cy="1860054"/>
            </a:xfrm>
            <a:prstGeom prst="rect">
              <a:avLst/>
            </a:prstGeom>
            <a:noFill/>
          </p:spPr>
        </p:pic>
        <p:sp>
          <p:nvSpPr>
            <p:cNvPr id="7" name="橢圓形圖說文字 6"/>
            <p:cNvSpPr/>
            <p:nvPr/>
          </p:nvSpPr>
          <p:spPr>
            <a:xfrm>
              <a:off x="0" y="908720"/>
              <a:ext cx="1930294" cy="3312368"/>
            </a:xfrm>
            <a:prstGeom prst="wedgeEllipseCallout">
              <a:avLst>
                <a:gd name="adj1" fmla="val 3868"/>
                <a:gd name="adj2" fmla="val 82466"/>
              </a:avLst>
            </a:prstGeom>
            <a:solidFill>
              <a:schemeClr val="accent1">
                <a:alpha val="25000"/>
              </a:schemeClr>
            </a:solidFill>
            <a:ln>
              <a:solidFill>
                <a:schemeClr val="accent1">
                  <a:shade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選擇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Taiwan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地區以及使用的</a:t>
              </a:r>
              <a:r>
                <a:rPr lang="zh-TW" altLang="en-US" dirty="0" smtClean="0">
                  <a:solidFill>
                    <a:schemeClr val="accent6">
                      <a:lumMod val="75000"/>
                    </a:schemeClr>
                  </a:solidFill>
                </a:rPr>
                <a:t>網路提供方</a:t>
              </a:r>
              <a:endParaRPr lang="zh-TW" altLang="en-US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/>
          <p:cNvGrpSpPr/>
          <p:nvPr/>
        </p:nvGrpSpPr>
        <p:grpSpPr>
          <a:xfrm>
            <a:off x="1691680" y="1628800"/>
            <a:ext cx="7452320" cy="4896544"/>
            <a:chOff x="1691680" y="1628800"/>
            <a:chExt cx="7452320" cy="4896544"/>
          </a:xfrm>
        </p:grpSpPr>
        <p:pic>
          <p:nvPicPr>
            <p:cNvPr id="10" name="圖片 9"/>
            <p:cNvPicPr/>
            <p:nvPr/>
          </p:nvPicPr>
          <p:blipFill>
            <a:blip r:embed="rId2" cstate="print"/>
            <a:srcRect t="3175" r="29464"/>
            <a:stretch>
              <a:fillRect/>
            </a:stretch>
          </p:blipFill>
          <p:spPr>
            <a:xfrm>
              <a:off x="1691680" y="1628800"/>
              <a:ext cx="7452320" cy="4896544"/>
            </a:xfrm>
            <a:prstGeom prst="rect">
              <a:avLst/>
            </a:prstGeom>
          </p:spPr>
        </p:pic>
        <p:sp>
          <p:nvSpPr>
            <p:cNvPr id="6" name="橢圓 5"/>
            <p:cNvSpPr/>
            <p:nvPr/>
          </p:nvSpPr>
          <p:spPr>
            <a:xfrm>
              <a:off x="3203848" y="2564904"/>
              <a:ext cx="1656184" cy="360040"/>
            </a:xfrm>
            <a:prstGeom prst="ellipse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1835696" y="3429000"/>
              <a:ext cx="4896544" cy="1224136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Traceroute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端點到端點延遲</a:t>
            </a:r>
            <a:endParaRPr lang="zh-TW" altLang="en-US" sz="2200" dirty="0"/>
          </a:p>
        </p:txBody>
      </p:sp>
      <p:grpSp>
        <p:nvGrpSpPr>
          <p:cNvPr id="11" name="群組 10"/>
          <p:cNvGrpSpPr/>
          <p:nvPr/>
        </p:nvGrpSpPr>
        <p:grpSpPr>
          <a:xfrm>
            <a:off x="-180528" y="260648"/>
            <a:ext cx="2809592" cy="6828606"/>
            <a:chOff x="-180528" y="260648"/>
            <a:chExt cx="2809592" cy="6828606"/>
          </a:xfrm>
        </p:grpSpPr>
        <p:pic>
          <p:nvPicPr>
            <p:cNvPr id="1026" name="Picture 2" descr="C:\Users\USER\Desktop\小幫手圖騰\炙手可熱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-180528" y="5229200"/>
              <a:ext cx="2809592" cy="1860054"/>
            </a:xfrm>
            <a:prstGeom prst="rect">
              <a:avLst/>
            </a:prstGeom>
            <a:noFill/>
          </p:spPr>
        </p:pic>
        <p:sp>
          <p:nvSpPr>
            <p:cNvPr id="7" name="橢圓形圖說文字 6"/>
            <p:cNvSpPr/>
            <p:nvPr/>
          </p:nvSpPr>
          <p:spPr>
            <a:xfrm>
              <a:off x="0" y="260648"/>
              <a:ext cx="1907704" cy="3960440"/>
            </a:xfrm>
            <a:prstGeom prst="wedgeEllipseCallout">
              <a:avLst>
                <a:gd name="adj1" fmla="val 4629"/>
                <a:gd name="adj2" fmla="val 75503"/>
              </a:avLst>
            </a:prstGeom>
            <a:solidFill>
              <a:schemeClr val="accent1">
                <a:alpha val="25000"/>
              </a:schemeClr>
            </a:solidFill>
            <a:ln>
              <a:solidFill>
                <a:schemeClr val="accent1">
                  <a:shade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我家和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Yahoo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間有</a:t>
              </a:r>
              <a:r>
                <a:rPr lang="en-US" altLang="zh-TW" dirty="0" smtClean="0">
                  <a:solidFill>
                    <a:schemeClr val="accent6">
                      <a:lumMod val="75000"/>
                    </a:schemeClr>
                  </a:solidFill>
                </a:rPr>
                <a:t>9</a:t>
              </a:r>
              <a:r>
                <a:rPr lang="zh-TW" altLang="en-US" dirty="0" smtClean="0">
                  <a:solidFill>
                    <a:schemeClr val="accent6">
                      <a:lumMod val="75000"/>
                    </a:schemeClr>
                  </a:solidFill>
                </a:rPr>
                <a:t>個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路由器沒將封包遺失</a:t>
              </a:r>
              <a:endPara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第一欄編號</a:t>
              </a:r>
              <a:endPara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第二欄名稱</a:t>
              </a:r>
              <a:endPara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第三欄位址</a:t>
              </a:r>
              <a:endPara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第四、五、六欄回傳延遲時間</a:t>
              </a:r>
              <a:endPara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*為封包遺     失</a:t>
              </a:r>
              <a:endPara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/>
          <p:cNvGrpSpPr/>
          <p:nvPr/>
        </p:nvGrpSpPr>
        <p:grpSpPr>
          <a:xfrm>
            <a:off x="0" y="1988840"/>
            <a:ext cx="7164288" cy="4293096"/>
            <a:chOff x="0" y="1988840"/>
            <a:chExt cx="7164288" cy="4293096"/>
          </a:xfrm>
        </p:grpSpPr>
        <p:pic>
          <p:nvPicPr>
            <p:cNvPr id="4" name="圖片 3"/>
            <p:cNvPicPr/>
            <p:nvPr/>
          </p:nvPicPr>
          <p:blipFill rotWithShape="1">
            <a:blip r:embed="rId2" cstate="print"/>
            <a:srcRect l="30002" t="16441" r="20965" b="22297"/>
            <a:stretch/>
          </p:blipFill>
          <p:spPr bwMode="auto">
            <a:xfrm>
              <a:off x="0" y="1988840"/>
              <a:ext cx="7164288" cy="4293096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 xmlns:lc="http://schemas.openxmlformats.org/drawingml/2006/lockedCanvas" xmlns=""/>
              </a:ext>
            </a:extLst>
          </p:spPr>
        </p:pic>
        <p:sp>
          <p:nvSpPr>
            <p:cNvPr id="7" name="橢圓 6"/>
            <p:cNvSpPr/>
            <p:nvPr/>
          </p:nvSpPr>
          <p:spPr>
            <a:xfrm>
              <a:off x="1619672" y="2708920"/>
              <a:ext cx="1584176" cy="242921"/>
            </a:xfrm>
            <a:prstGeom prst="ellipse">
              <a:avLst/>
            </a:prstGeom>
            <a:noFill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圓角矩形 8"/>
            <p:cNvSpPr/>
            <p:nvPr/>
          </p:nvSpPr>
          <p:spPr>
            <a:xfrm>
              <a:off x="1" y="3140968"/>
              <a:ext cx="4427983" cy="656755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4221088"/>
              <a:ext cx="4139952" cy="413834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命 令 提 示 字 元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基本網路封包測試</a:t>
            </a:r>
            <a:r>
              <a:rPr lang="en-US" altLang="zh-TW" sz="2200" dirty="0" smtClean="0"/>
              <a:t>(Ping)</a:t>
            </a:r>
            <a:endParaRPr lang="zh-TW" altLang="en-US" sz="2200" dirty="0"/>
          </a:p>
        </p:txBody>
      </p:sp>
      <p:grpSp>
        <p:nvGrpSpPr>
          <p:cNvPr id="13" name="群組 12"/>
          <p:cNvGrpSpPr/>
          <p:nvPr/>
        </p:nvGrpSpPr>
        <p:grpSpPr>
          <a:xfrm>
            <a:off x="2699792" y="4293096"/>
            <a:ext cx="6444208" cy="2904927"/>
            <a:chOff x="2699792" y="4293096"/>
            <a:chExt cx="6444208" cy="2904927"/>
          </a:xfrm>
        </p:grpSpPr>
        <p:pic>
          <p:nvPicPr>
            <p:cNvPr id="3074" name="Picture 2" descr="C:\Users\USER\Desktop\小幫手圖騰\吸引魅力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454900" y="4869160"/>
              <a:ext cx="1689100" cy="2328863"/>
            </a:xfrm>
            <a:prstGeom prst="rect">
              <a:avLst/>
            </a:prstGeom>
            <a:noFill/>
          </p:spPr>
        </p:pic>
        <p:sp>
          <p:nvSpPr>
            <p:cNvPr id="6" name="圓角矩形圖說文字 5"/>
            <p:cNvSpPr/>
            <p:nvPr/>
          </p:nvSpPr>
          <p:spPr>
            <a:xfrm>
              <a:off x="2699792" y="4293096"/>
              <a:ext cx="4192990" cy="2284655"/>
            </a:xfrm>
            <a:prstGeom prst="wedgeRoundRectCallout">
              <a:avLst>
                <a:gd name="adj1" fmla="val 65860"/>
                <a:gd name="adj2" fmla="val -605"/>
                <a:gd name="adj3" fmla="val 16667"/>
              </a:avLst>
            </a:prstGeom>
            <a:solidFill>
              <a:schemeClr val="accent1">
                <a:alpha val="43000"/>
              </a:schemeClr>
            </a:solidFill>
            <a:ln>
              <a:solidFill>
                <a:schemeClr val="accent1">
                  <a:shade val="50000"/>
                  <a:alpha val="3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/>
                <a:t>使用命令提示字元丟出</a:t>
              </a:r>
              <a:r>
                <a:rPr lang="en-US" altLang="zh-TW" dirty="0" smtClean="0">
                  <a:solidFill>
                    <a:schemeClr val="accent6">
                      <a:lumMod val="75000"/>
                    </a:schemeClr>
                  </a:solidFill>
                </a:rPr>
                <a:t>4</a:t>
              </a:r>
              <a:r>
                <a:rPr lang="zh-TW" altLang="en-US" dirty="0" smtClean="0">
                  <a:solidFill>
                    <a:schemeClr val="accent6">
                      <a:lumMod val="75000"/>
                    </a:schemeClr>
                  </a:solidFill>
                </a:rPr>
                <a:t>個封包</a:t>
              </a:r>
              <a:r>
                <a:rPr lang="zh-TW" altLang="en-US" dirty="0" smtClean="0"/>
                <a:t>做測試</a:t>
              </a:r>
              <a:endParaRPr lang="en-US" altLang="zh-TW" dirty="0" smtClean="0"/>
            </a:p>
            <a:p>
              <a:pPr algn="ctr"/>
              <a:r>
                <a:rPr lang="zh-TW" altLang="en-US" dirty="0"/>
                <a:t>目的地為</a:t>
              </a:r>
              <a:r>
                <a:rPr lang="zh-TW" altLang="en-US" dirty="0">
                  <a:solidFill>
                    <a:srgbClr val="FF0000"/>
                  </a:solidFill>
                </a:rPr>
                <a:t>老師學校內</a:t>
              </a:r>
              <a:r>
                <a:rPr lang="zh-TW" altLang="en-US" dirty="0" smtClean="0">
                  <a:solidFill>
                    <a:srgbClr val="FF0000"/>
                  </a:solidFill>
                </a:rPr>
                <a:t>的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bit Server</a:t>
              </a:r>
            </a:p>
            <a:p>
              <a:r>
                <a:rPr lang="zh-TW" altLang="en-US" dirty="0" smtClean="0">
                  <a:solidFill>
                    <a:schemeClr val="accent3">
                      <a:lumMod val="75000"/>
                    </a:schemeClr>
                  </a:solidFill>
                </a:rPr>
                <a:t>回傳時間</a:t>
              </a:r>
              <a:r>
                <a:rPr lang="zh-TW" altLang="en-US" dirty="0" smtClean="0">
                  <a:solidFill>
                    <a:schemeClr val="bg1"/>
                  </a:solidFill>
                </a:rPr>
                <a:t>在</a:t>
              </a:r>
              <a:r>
                <a:rPr lang="zh-TW" altLang="en-US" dirty="0" smtClean="0"/>
                <a:t>每次發送的封包到達後會因為頻寬流量的不同而有所差異</a:t>
              </a:r>
              <a:endParaRPr lang="en-US" altLang="zh-TW" dirty="0" smtClean="0"/>
            </a:p>
            <a:p>
              <a:pPr algn="ctr"/>
              <a:endParaRPr lang="zh-TW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群組 10"/>
          <p:cNvGrpSpPr/>
          <p:nvPr/>
        </p:nvGrpSpPr>
        <p:grpSpPr>
          <a:xfrm>
            <a:off x="0" y="1988840"/>
            <a:ext cx="7164287" cy="4320481"/>
            <a:chOff x="0" y="1988840"/>
            <a:chExt cx="7164287" cy="4320481"/>
          </a:xfrm>
        </p:grpSpPr>
        <p:pic>
          <p:nvPicPr>
            <p:cNvPr id="12" name="圖片 11"/>
            <p:cNvPicPr/>
            <p:nvPr/>
          </p:nvPicPr>
          <p:blipFill rotWithShape="1">
            <a:blip r:embed="rId2" cstate="print"/>
            <a:srcRect l="30782" t="21579" r="19841" b="21121"/>
            <a:stretch/>
          </p:blipFill>
          <p:spPr bwMode="auto">
            <a:xfrm>
              <a:off x="0" y="1988840"/>
              <a:ext cx="7164287" cy="4320481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 xmlns:lc="http://schemas.openxmlformats.org/drawingml/2006/lockedCanvas" xmlns=""/>
              </a:ext>
            </a:extLst>
          </p:spPr>
        </p:pic>
        <p:sp>
          <p:nvSpPr>
            <p:cNvPr id="8" name="橢圓 7"/>
            <p:cNvSpPr/>
            <p:nvPr/>
          </p:nvSpPr>
          <p:spPr>
            <a:xfrm>
              <a:off x="1584176" y="2708920"/>
              <a:ext cx="1584176" cy="288032"/>
            </a:xfrm>
            <a:prstGeom prst="ellipse">
              <a:avLst/>
            </a:prstGeom>
            <a:noFill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圓角矩形 8"/>
            <p:cNvSpPr/>
            <p:nvPr/>
          </p:nvSpPr>
          <p:spPr>
            <a:xfrm>
              <a:off x="0" y="3212976"/>
              <a:ext cx="4392487" cy="648072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72007" y="4365104"/>
              <a:ext cx="4248472" cy="288032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命 令 提 示 字 元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基本網路封包測試</a:t>
            </a:r>
            <a:r>
              <a:rPr lang="en-US" altLang="zh-TW" sz="2200" dirty="0" smtClean="0"/>
              <a:t>(Ping)</a:t>
            </a:r>
            <a:endParaRPr lang="zh-TW" altLang="en-US" sz="2200" dirty="0"/>
          </a:p>
        </p:txBody>
      </p:sp>
      <p:grpSp>
        <p:nvGrpSpPr>
          <p:cNvPr id="14" name="群組 13"/>
          <p:cNvGrpSpPr/>
          <p:nvPr/>
        </p:nvGrpSpPr>
        <p:grpSpPr>
          <a:xfrm>
            <a:off x="2520280" y="4553744"/>
            <a:ext cx="6623720" cy="2644279"/>
            <a:chOff x="2520280" y="4553744"/>
            <a:chExt cx="6623720" cy="2644279"/>
          </a:xfrm>
        </p:grpSpPr>
        <p:sp>
          <p:nvSpPr>
            <p:cNvPr id="7" name="圓角矩形圖說文字 6"/>
            <p:cNvSpPr/>
            <p:nvPr/>
          </p:nvSpPr>
          <p:spPr>
            <a:xfrm>
              <a:off x="2520280" y="4553744"/>
              <a:ext cx="4392488" cy="2115616"/>
            </a:xfrm>
            <a:prstGeom prst="wedgeRoundRectCallout">
              <a:avLst>
                <a:gd name="adj1" fmla="val 66291"/>
                <a:gd name="adj2" fmla="val -15256"/>
                <a:gd name="adj3" fmla="val 16667"/>
              </a:avLst>
            </a:prstGeom>
            <a:solidFill>
              <a:schemeClr val="accent1">
                <a:alpha val="43000"/>
              </a:schemeClr>
            </a:solidFill>
            <a:ln>
              <a:solidFill>
                <a:schemeClr val="accent1">
                  <a:shade val="50000"/>
                  <a:alpha val="3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/>
                <a:t>使用命令提示字元丟出</a:t>
              </a:r>
              <a:r>
                <a:rPr lang="en-US" altLang="zh-TW" dirty="0" smtClean="0">
                  <a:solidFill>
                    <a:schemeClr val="accent6">
                      <a:lumMod val="75000"/>
                    </a:schemeClr>
                  </a:solidFill>
                </a:rPr>
                <a:t>4</a:t>
              </a:r>
              <a:r>
                <a:rPr lang="zh-TW" altLang="en-US" dirty="0" smtClean="0">
                  <a:solidFill>
                    <a:schemeClr val="accent6">
                      <a:lumMod val="75000"/>
                    </a:schemeClr>
                  </a:solidFill>
                </a:rPr>
                <a:t>個封包</a:t>
              </a:r>
              <a:r>
                <a:rPr lang="zh-TW" altLang="en-US" dirty="0" smtClean="0"/>
                <a:t>做測試</a:t>
              </a:r>
              <a:endParaRPr lang="en-US" altLang="zh-TW" dirty="0" smtClean="0"/>
            </a:p>
            <a:p>
              <a:pPr algn="ctr"/>
              <a:r>
                <a:rPr lang="zh-TW" altLang="en-US" dirty="0"/>
                <a:t>目的地</a:t>
              </a:r>
              <a:r>
                <a:rPr lang="zh-TW" altLang="en-US" dirty="0" smtClean="0"/>
                <a:t>為</a:t>
              </a:r>
              <a:r>
                <a:rPr lang="zh-TW" altLang="en-US" dirty="0" smtClean="0">
                  <a:solidFill>
                    <a:srgbClr val="FF0000"/>
                  </a:solidFill>
                </a:rPr>
                <a:t>雅虎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Yahoo</a:t>
              </a:r>
              <a:r>
                <a:rPr lang="zh-TW" altLang="en-US" dirty="0" smtClean="0">
                  <a:solidFill>
                    <a:srgbClr val="FF0000"/>
                  </a:solidFill>
                </a:rPr>
                <a:t> 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Server</a:t>
              </a:r>
              <a:r>
                <a:rPr lang="zh-TW" altLang="en-US" dirty="0" smtClean="0">
                  <a:solidFill>
                    <a:srgbClr val="FF0000"/>
                  </a:solidFill>
                </a:rPr>
                <a:t>端</a:t>
              </a:r>
              <a:endParaRPr lang="en-US" altLang="zh-TW" dirty="0" smtClean="0">
                <a:solidFill>
                  <a:srgbClr val="FF0000"/>
                </a:solidFill>
              </a:endParaRPr>
            </a:p>
            <a:p>
              <a:r>
                <a:rPr lang="zh-TW" altLang="en-US" dirty="0" smtClean="0">
                  <a:solidFill>
                    <a:schemeClr val="accent3">
                      <a:lumMod val="75000"/>
                    </a:schemeClr>
                  </a:solidFill>
                </a:rPr>
                <a:t>回傳時間</a:t>
              </a:r>
              <a:r>
                <a:rPr lang="zh-TW" altLang="en-US" dirty="0" smtClean="0">
                  <a:solidFill>
                    <a:schemeClr val="bg1"/>
                  </a:solidFill>
                </a:rPr>
                <a:t>明顯與上一個實驗結果不同</a:t>
              </a:r>
              <a:r>
                <a:rPr lang="zh-TW" altLang="en-US" dirty="0" smtClean="0"/>
                <a:t>因為距離比較遙遠而經過的路由器也比較多，所以檢測通過的速率就會減慢</a:t>
              </a:r>
              <a:endParaRPr lang="en-US" altLang="zh-TW" dirty="0" smtClean="0"/>
            </a:p>
            <a:p>
              <a:pPr algn="ctr"/>
              <a:endParaRPr lang="zh-TW" altLang="en-US" dirty="0"/>
            </a:p>
          </p:txBody>
        </p:sp>
        <p:pic>
          <p:nvPicPr>
            <p:cNvPr id="13" name="Picture 2" descr="C:\Users\USER\Desktop\小幫手圖騰\吸引魅力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454900" y="4869160"/>
              <a:ext cx="1689100" cy="2328863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群組 12"/>
          <p:cNvGrpSpPr/>
          <p:nvPr/>
        </p:nvGrpSpPr>
        <p:grpSpPr>
          <a:xfrm>
            <a:off x="0" y="1988840"/>
            <a:ext cx="7128792" cy="4320480"/>
            <a:chOff x="0" y="1988840"/>
            <a:chExt cx="7128792" cy="4320480"/>
          </a:xfrm>
        </p:grpSpPr>
        <p:pic>
          <p:nvPicPr>
            <p:cNvPr id="11" name="圖片 10"/>
            <p:cNvPicPr/>
            <p:nvPr/>
          </p:nvPicPr>
          <p:blipFill rotWithShape="1">
            <a:blip r:embed="rId2" cstate="print"/>
            <a:srcRect l="30132" t="22146" r="20333" b="20558"/>
            <a:stretch/>
          </p:blipFill>
          <p:spPr bwMode="auto">
            <a:xfrm>
              <a:off x="0" y="1988840"/>
              <a:ext cx="7128792" cy="432048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 xmlns:lc="http://schemas.openxmlformats.org/drawingml/2006/lockedCanvas" xmlns=""/>
              </a:ext>
            </a:extLst>
          </p:spPr>
        </p:pic>
        <p:sp>
          <p:nvSpPr>
            <p:cNvPr id="8" name="橢圓 7"/>
            <p:cNvSpPr/>
            <p:nvPr/>
          </p:nvSpPr>
          <p:spPr>
            <a:xfrm>
              <a:off x="1656184" y="2708920"/>
              <a:ext cx="1368152" cy="288032"/>
            </a:xfrm>
            <a:prstGeom prst="ellipse">
              <a:avLst/>
            </a:prstGeom>
            <a:noFill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圓角矩形 8"/>
            <p:cNvSpPr/>
            <p:nvPr/>
          </p:nvSpPr>
          <p:spPr>
            <a:xfrm>
              <a:off x="0" y="3212976"/>
              <a:ext cx="4248472" cy="648072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4365104"/>
              <a:ext cx="3960440" cy="288032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命 令 提 示 字 元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基本網路封包測試</a:t>
            </a:r>
            <a:r>
              <a:rPr lang="en-US" altLang="zh-TW" sz="2200" dirty="0" smtClean="0"/>
              <a:t>(Ping)</a:t>
            </a:r>
            <a:endParaRPr lang="zh-TW" altLang="en-US" sz="2200" dirty="0"/>
          </a:p>
        </p:txBody>
      </p:sp>
      <p:grpSp>
        <p:nvGrpSpPr>
          <p:cNvPr id="14" name="群組 13"/>
          <p:cNvGrpSpPr/>
          <p:nvPr/>
        </p:nvGrpSpPr>
        <p:grpSpPr>
          <a:xfrm>
            <a:off x="2736304" y="4509120"/>
            <a:ext cx="6407696" cy="2688903"/>
            <a:chOff x="2736304" y="4509120"/>
            <a:chExt cx="6407696" cy="2688903"/>
          </a:xfrm>
        </p:grpSpPr>
        <p:sp>
          <p:nvSpPr>
            <p:cNvPr id="7" name="圓角矩形圖說文字 6"/>
            <p:cNvSpPr/>
            <p:nvPr/>
          </p:nvSpPr>
          <p:spPr>
            <a:xfrm>
              <a:off x="2736304" y="4509120"/>
              <a:ext cx="4248472" cy="1944216"/>
            </a:xfrm>
            <a:prstGeom prst="wedgeRoundRectCallout">
              <a:avLst>
                <a:gd name="adj1" fmla="val 66370"/>
                <a:gd name="adj2" fmla="val -13543"/>
                <a:gd name="adj3" fmla="val 16667"/>
              </a:avLst>
            </a:prstGeom>
            <a:solidFill>
              <a:schemeClr val="accent1">
                <a:alpha val="43000"/>
              </a:schemeClr>
            </a:solidFill>
            <a:ln>
              <a:solidFill>
                <a:schemeClr val="accent1">
                  <a:shade val="50000"/>
                  <a:alpha val="3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/>
                <a:t>使用命令提示字元丟出</a:t>
              </a:r>
              <a:r>
                <a:rPr lang="en-US" altLang="zh-TW" dirty="0" smtClean="0">
                  <a:solidFill>
                    <a:schemeClr val="accent6">
                      <a:lumMod val="75000"/>
                    </a:schemeClr>
                  </a:solidFill>
                </a:rPr>
                <a:t>4</a:t>
              </a:r>
              <a:r>
                <a:rPr lang="zh-TW" altLang="en-US" dirty="0" smtClean="0">
                  <a:solidFill>
                    <a:schemeClr val="accent6">
                      <a:lumMod val="75000"/>
                    </a:schemeClr>
                  </a:solidFill>
                </a:rPr>
                <a:t>個封包</a:t>
              </a:r>
              <a:r>
                <a:rPr lang="zh-TW" altLang="en-US" dirty="0" smtClean="0"/>
                <a:t>做測試</a:t>
              </a:r>
              <a:endParaRPr lang="en-US" altLang="zh-TW" dirty="0" smtClean="0"/>
            </a:p>
            <a:p>
              <a:pPr algn="ctr"/>
              <a:r>
                <a:rPr lang="zh-TW" altLang="en-US" dirty="0"/>
                <a:t>目的地</a:t>
              </a:r>
              <a:r>
                <a:rPr lang="zh-TW" altLang="en-US" dirty="0" smtClean="0"/>
                <a:t>為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Google</a:t>
              </a:r>
              <a:r>
                <a:rPr lang="zh-TW" altLang="en-US" dirty="0" smtClean="0">
                  <a:solidFill>
                    <a:srgbClr val="FF0000"/>
                  </a:solidFill>
                </a:rPr>
                <a:t> </a:t>
              </a:r>
              <a:r>
                <a:rPr lang="en-US" altLang="zh-TW" dirty="0" smtClean="0">
                  <a:solidFill>
                    <a:srgbClr val="FF0000"/>
                  </a:solidFill>
                </a:rPr>
                <a:t>Server</a:t>
              </a:r>
              <a:r>
                <a:rPr lang="zh-TW" altLang="en-US" dirty="0" smtClean="0">
                  <a:solidFill>
                    <a:srgbClr val="FF0000"/>
                  </a:solidFill>
                </a:rPr>
                <a:t>端</a:t>
              </a:r>
              <a:endParaRPr lang="en-US" altLang="zh-TW" dirty="0" smtClean="0">
                <a:solidFill>
                  <a:srgbClr val="FF0000"/>
                </a:solidFill>
              </a:endParaRPr>
            </a:p>
            <a:p>
              <a:r>
                <a:rPr lang="zh-TW" altLang="en-US" dirty="0" smtClean="0">
                  <a:solidFill>
                    <a:schemeClr val="accent3">
                      <a:lumMod val="75000"/>
                    </a:schemeClr>
                  </a:solidFill>
                </a:rPr>
                <a:t>回傳時間</a:t>
              </a:r>
              <a:r>
                <a:rPr lang="zh-TW" altLang="en-US" dirty="0">
                  <a:solidFill>
                    <a:schemeClr val="bg1"/>
                  </a:solidFill>
                </a:rPr>
                <a:t>比</a:t>
              </a:r>
              <a:r>
                <a:rPr lang="zh-TW" altLang="en-US" dirty="0" smtClean="0">
                  <a:solidFill>
                    <a:schemeClr val="bg1"/>
                  </a:solidFill>
                </a:rPr>
                <a:t>到達</a:t>
              </a:r>
              <a:r>
                <a:rPr lang="en-US" altLang="zh-TW" dirty="0" smtClean="0">
                  <a:solidFill>
                    <a:schemeClr val="bg1"/>
                  </a:solidFill>
                </a:rPr>
                <a:t>Yahoo</a:t>
              </a:r>
              <a:r>
                <a:rPr lang="zh-TW" altLang="en-US" dirty="0" smtClean="0">
                  <a:solidFill>
                    <a:schemeClr val="bg1"/>
                  </a:solidFill>
                </a:rPr>
                <a:t>的</a:t>
              </a:r>
              <a:r>
                <a:rPr lang="en-US" altLang="zh-TW" dirty="0" smtClean="0">
                  <a:solidFill>
                    <a:schemeClr val="bg1"/>
                  </a:solidFill>
                </a:rPr>
                <a:t>Server</a:t>
              </a:r>
              <a:r>
                <a:rPr lang="zh-TW" altLang="en-US" dirty="0" smtClean="0">
                  <a:solidFill>
                    <a:schemeClr val="bg1"/>
                  </a:solidFill>
                </a:rPr>
                <a:t>端還快</a:t>
              </a:r>
              <a:endParaRPr lang="en-US" altLang="zh-TW" dirty="0" smtClean="0">
                <a:solidFill>
                  <a:schemeClr val="bg1"/>
                </a:solidFill>
              </a:endParaRPr>
            </a:p>
            <a:p>
              <a:r>
                <a:rPr lang="zh-TW" altLang="en-US" dirty="0">
                  <a:solidFill>
                    <a:schemeClr val="bg1"/>
                  </a:solidFill>
                </a:rPr>
                <a:t>有可能是路由器</a:t>
              </a:r>
              <a:r>
                <a:rPr lang="zh-TW" altLang="en-US" dirty="0" smtClean="0">
                  <a:solidFill>
                    <a:schemeClr val="bg1"/>
                  </a:solidFill>
                </a:rPr>
                <a:t>數量或是流量所造成的影響</a:t>
              </a:r>
              <a:endParaRPr lang="en-US" altLang="zh-TW" dirty="0" smtClean="0"/>
            </a:p>
            <a:p>
              <a:pPr algn="ctr"/>
              <a:endParaRPr lang="zh-TW" altLang="en-US" dirty="0"/>
            </a:p>
          </p:txBody>
        </p:sp>
        <p:pic>
          <p:nvPicPr>
            <p:cNvPr id="12" name="Picture 2" descr="C:\Users\USER\Desktop\小幫手圖騰\吸引魅力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454900" y="4869160"/>
              <a:ext cx="1689100" cy="2328863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NetInfo</a:t>
            </a:r>
            <a:endParaRPr lang="zh-TW" altLang="en-US" sz="2200" dirty="0"/>
          </a:p>
        </p:txBody>
      </p:sp>
      <p:sp>
        <p:nvSpPr>
          <p:cNvPr id="3" name="文字方塊 2"/>
          <p:cNvSpPr txBox="1"/>
          <p:nvPr/>
        </p:nvSpPr>
        <p:spPr>
          <a:xfrm>
            <a:off x="0" y="1844824"/>
            <a:ext cx="846043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en-US" altLang="zh-TW" sz="3600" dirty="0" smtClean="0"/>
              <a:t>Ping </a:t>
            </a:r>
            <a:r>
              <a:rPr lang="zh-TW" altLang="en-US" sz="3600" dirty="0" smtClean="0"/>
              <a:t>：基本網路封包測試</a:t>
            </a:r>
            <a:endParaRPr lang="en-US" altLang="zh-TW" sz="3600" dirty="0" smtClean="0"/>
          </a:p>
          <a:p>
            <a:pPr marL="342900" indent="-342900">
              <a:buAutoNum type="arabicParenBoth"/>
            </a:pPr>
            <a:endParaRPr lang="en-US" altLang="zh-TW" sz="3600" dirty="0" smtClean="0"/>
          </a:p>
          <a:p>
            <a:pPr marL="342900" indent="-342900"/>
            <a:r>
              <a:rPr lang="en-US" altLang="zh-TW" sz="3600" dirty="0" smtClean="0"/>
              <a:t>(2) Trace</a:t>
            </a:r>
            <a:r>
              <a:rPr lang="zh-TW" altLang="en-US" sz="3600" dirty="0" smtClean="0"/>
              <a:t> ：顯示每一個經過的路由器</a:t>
            </a:r>
            <a:endParaRPr lang="en-US" altLang="zh-TW" sz="3600" dirty="0" smtClean="0"/>
          </a:p>
          <a:p>
            <a:pPr marL="342900" indent="-342900"/>
            <a:endParaRPr lang="en-US" altLang="zh-TW" sz="3600" dirty="0" smtClean="0"/>
          </a:p>
          <a:p>
            <a:pPr marL="342900" indent="-342900"/>
            <a:r>
              <a:rPr lang="en-US" altLang="zh-TW" sz="3600" dirty="0" smtClean="0"/>
              <a:t>(3) Look up</a:t>
            </a:r>
            <a:r>
              <a:rPr lang="zh-TW" altLang="en-US" sz="3600" dirty="0" smtClean="0"/>
              <a:t> ：查</a:t>
            </a:r>
            <a:r>
              <a:rPr lang="en-US" altLang="zh-TW" sz="3600" dirty="0" smtClean="0"/>
              <a:t>IP</a:t>
            </a:r>
            <a:r>
              <a:rPr lang="zh-TW" altLang="en-US" sz="3600" dirty="0" smtClean="0"/>
              <a:t>位址或做反查動作</a:t>
            </a:r>
            <a:endParaRPr lang="en-US" altLang="zh-TW" sz="3600" dirty="0" smtClean="0"/>
          </a:p>
          <a:p>
            <a:pPr marL="342900" indent="-342900"/>
            <a:endParaRPr lang="en-US" altLang="zh-TW" sz="3600" dirty="0" smtClean="0"/>
          </a:p>
          <a:p>
            <a:pPr marL="342900" indent="-342900"/>
            <a:r>
              <a:rPr lang="en-US" altLang="zh-TW" sz="3600" dirty="0" smtClean="0"/>
              <a:t>(4) Services</a:t>
            </a:r>
            <a:r>
              <a:rPr lang="zh-TW" altLang="en-US" sz="3600" dirty="0" smtClean="0"/>
              <a:t> ：查</a:t>
            </a:r>
            <a:r>
              <a:rPr lang="en-US" altLang="zh-TW" sz="3600" dirty="0" smtClean="0"/>
              <a:t>Port number </a:t>
            </a:r>
            <a:r>
              <a:rPr lang="zh-TW" altLang="en-US" sz="3600" dirty="0" smtClean="0"/>
              <a:t>服務項目</a:t>
            </a:r>
            <a:endParaRPr lang="en-US" altLang="zh-TW" sz="36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NetInfo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基本網路封包測試</a:t>
            </a:r>
            <a:r>
              <a:rPr lang="en-US" altLang="zh-TW" sz="2200" dirty="0" smtClean="0"/>
              <a:t>(Ping)</a:t>
            </a:r>
            <a:endParaRPr lang="zh-TW" altLang="en-US" sz="2200" dirty="0"/>
          </a:p>
        </p:txBody>
      </p:sp>
      <p:grpSp>
        <p:nvGrpSpPr>
          <p:cNvPr id="7" name="群組 6"/>
          <p:cNvGrpSpPr/>
          <p:nvPr/>
        </p:nvGrpSpPr>
        <p:grpSpPr>
          <a:xfrm>
            <a:off x="0" y="1988840"/>
            <a:ext cx="7164288" cy="4320480"/>
            <a:chOff x="0" y="1988840"/>
            <a:chExt cx="7164288" cy="4320480"/>
          </a:xfrm>
        </p:grpSpPr>
        <p:pic>
          <p:nvPicPr>
            <p:cNvPr id="12" name="圖片 11"/>
            <p:cNvPicPr/>
            <p:nvPr/>
          </p:nvPicPr>
          <p:blipFill rotWithShape="1">
            <a:blip r:embed="rId2" cstate="print"/>
            <a:srcRect r="60479" b="32908"/>
            <a:stretch/>
          </p:blipFill>
          <p:spPr bwMode="auto">
            <a:xfrm>
              <a:off x="0" y="1988840"/>
              <a:ext cx="7164288" cy="432048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 xmlns:lc="http://schemas.openxmlformats.org/drawingml/2006/lockedCanvas" xmlns=""/>
              </a:ext>
            </a:extLst>
          </p:spPr>
        </p:pic>
        <p:sp>
          <p:nvSpPr>
            <p:cNvPr id="8" name="橢圓 7"/>
            <p:cNvSpPr/>
            <p:nvPr/>
          </p:nvSpPr>
          <p:spPr>
            <a:xfrm>
              <a:off x="467544" y="2852937"/>
              <a:ext cx="1224136" cy="216024"/>
            </a:xfrm>
            <a:prstGeom prst="ellipse">
              <a:avLst/>
            </a:prstGeom>
            <a:noFill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9" name="群組 8"/>
          <p:cNvGrpSpPr/>
          <p:nvPr/>
        </p:nvGrpSpPr>
        <p:grpSpPr>
          <a:xfrm>
            <a:off x="3419872" y="2924944"/>
            <a:ext cx="5724128" cy="3600400"/>
            <a:chOff x="3419872" y="2924944"/>
            <a:chExt cx="5724128" cy="3600400"/>
          </a:xfrm>
        </p:grpSpPr>
        <p:pic>
          <p:nvPicPr>
            <p:cNvPr id="1026" name="Picture 2" descr="C:\Users\USER\Desktop\小幫手圖騰\大膽狂徒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167045" y="4581128"/>
              <a:ext cx="1976955" cy="1944216"/>
            </a:xfrm>
            <a:prstGeom prst="rect">
              <a:avLst/>
            </a:prstGeom>
            <a:noFill/>
          </p:spPr>
        </p:pic>
        <p:sp>
          <p:nvSpPr>
            <p:cNvPr id="13" name="橢圓形圖說文字 12"/>
            <p:cNvSpPr/>
            <p:nvPr/>
          </p:nvSpPr>
          <p:spPr>
            <a:xfrm>
              <a:off x="3419872" y="2924944"/>
              <a:ext cx="3816424" cy="2736304"/>
            </a:xfrm>
            <a:prstGeom prst="wedgeEllipseCallout">
              <a:avLst>
                <a:gd name="adj1" fmla="val 59810"/>
                <a:gd name="adj2" fmla="val 15932"/>
              </a:avLst>
            </a:prstGeom>
            <a:solidFill>
              <a:schemeClr val="accent5">
                <a:alpha val="24000"/>
              </a:schemeClr>
            </a:solidFill>
            <a:ln>
              <a:solidFill>
                <a:schemeClr val="accent5">
                  <a:shade val="50000"/>
                  <a:alpha val="53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使用</a:t>
              </a:r>
              <a:r>
                <a:rPr lang="en-US" altLang="zh-TW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NetInfo</a:t>
              </a:r>
              <a:r>
                <a:rPr lang="zh-TW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發出封包</a:t>
              </a:r>
              <a:endParaRPr lang="en-US" altLang="zh-TW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zh-TW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目的地為</a:t>
              </a:r>
              <a:r>
                <a:rPr lang="zh-TW" altLang="en-US" sz="1600" dirty="0" smtClean="0">
                  <a:solidFill>
                    <a:srgbClr val="C00000"/>
                  </a:solidFill>
                </a:rPr>
                <a:t>台北科大</a:t>
              </a:r>
              <a:endParaRPr lang="zh-TW" altLang="en-US" sz="1600" dirty="0">
                <a:solidFill>
                  <a:srgbClr val="C0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NetInfo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基本網路封包測試</a:t>
            </a:r>
            <a:r>
              <a:rPr lang="en-US" altLang="zh-TW" sz="2200" dirty="0" smtClean="0"/>
              <a:t>(Ping)</a:t>
            </a:r>
            <a:endParaRPr lang="zh-TW" altLang="en-US" sz="2200" dirty="0"/>
          </a:p>
        </p:txBody>
      </p:sp>
      <p:grpSp>
        <p:nvGrpSpPr>
          <p:cNvPr id="7" name="群組 6"/>
          <p:cNvGrpSpPr/>
          <p:nvPr/>
        </p:nvGrpSpPr>
        <p:grpSpPr>
          <a:xfrm>
            <a:off x="0" y="1988840"/>
            <a:ext cx="7164288" cy="4320480"/>
            <a:chOff x="0" y="1988840"/>
            <a:chExt cx="7164288" cy="4320480"/>
          </a:xfrm>
        </p:grpSpPr>
        <p:pic>
          <p:nvPicPr>
            <p:cNvPr id="9" name="圖片 8"/>
            <p:cNvPicPr/>
            <p:nvPr/>
          </p:nvPicPr>
          <p:blipFill rotWithShape="1">
            <a:blip r:embed="rId2" cstate="print"/>
            <a:srcRect r="74345" b="74585"/>
            <a:stretch/>
          </p:blipFill>
          <p:spPr bwMode="auto">
            <a:xfrm>
              <a:off x="0" y="1988840"/>
              <a:ext cx="7164288" cy="432048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 xmlns:lc="http://schemas.openxmlformats.org/drawingml/2006/lockedCanvas" xmlns=""/>
              </a:ext>
            </a:extLst>
          </p:spPr>
        </p:pic>
        <p:sp>
          <p:nvSpPr>
            <p:cNvPr id="8" name="橢圓 7"/>
            <p:cNvSpPr/>
            <p:nvPr/>
          </p:nvSpPr>
          <p:spPr>
            <a:xfrm>
              <a:off x="755576" y="4437112"/>
              <a:ext cx="2448272" cy="288032"/>
            </a:xfrm>
            <a:prstGeom prst="ellipse">
              <a:avLst/>
            </a:prstGeom>
            <a:noFill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3419872" y="2924944"/>
            <a:ext cx="5724128" cy="3600400"/>
            <a:chOff x="3419872" y="2924944"/>
            <a:chExt cx="5724128" cy="3600400"/>
          </a:xfrm>
        </p:grpSpPr>
        <p:pic>
          <p:nvPicPr>
            <p:cNvPr id="1026" name="Picture 2" descr="C:\Users\USER\Desktop\小幫手圖騰\大膽狂徒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167045" y="4581128"/>
              <a:ext cx="1976955" cy="1944216"/>
            </a:xfrm>
            <a:prstGeom prst="rect">
              <a:avLst/>
            </a:prstGeom>
            <a:noFill/>
          </p:spPr>
        </p:pic>
        <p:sp>
          <p:nvSpPr>
            <p:cNvPr id="13" name="橢圓形圖說文字 12"/>
            <p:cNvSpPr/>
            <p:nvPr/>
          </p:nvSpPr>
          <p:spPr>
            <a:xfrm>
              <a:off x="3419872" y="2924944"/>
              <a:ext cx="3816424" cy="2736304"/>
            </a:xfrm>
            <a:prstGeom prst="wedgeEllipseCallout">
              <a:avLst>
                <a:gd name="adj1" fmla="val 59810"/>
                <a:gd name="adj2" fmla="val 15932"/>
              </a:avLst>
            </a:prstGeom>
            <a:solidFill>
              <a:schemeClr val="accent5">
                <a:alpha val="24000"/>
              </a:schemeClr>
            </a:solidFill>
            <a:ln>
              <a:solidFill>
                <a:schemeClr val="accent5">
                  <a:shade val="50000"/>
                  <a:alpha val="53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使用</a:t>
              </a:r>
              <a:r>
                <a:rPr lang="en-US" altLang="zh-TW" sz="16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NetInfo</a:t>
              </a:r>
              <a:r>
                <a:rPr lang="zh-TW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發出封包</a:t>
              </a:r>
              <a:endParaRPr lang="en-US" altLang="zh-TW" sz="1600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zh-TW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目的地為</a:t>
              </a:r>
              <a:r>
                <a:rPr lang="zh-TW" altLang="en-US" sz="1600" dirty="0" smtClean="0">
                  <a:solidFill>
                    <a:srgbClr val="C00000"/>
                  </a:solidFill>
                </a:rPr>
                <a:t>中華民國總統府</a:t>
              </a:r>
              <a:endParaRPr lang="en-US" altLang="zh-TW" sz="1600" dirty="0" smtClean="0">
                <a:solidFill>
                  <a:srgbClr val="C00000"/>
                </a:solidFill>
              </a:endParaRPr>
            </a:p>
            <a:p>
              <a:pPr algn="ctr"/>
              <a:r>
                <a:rPr lang="zh-TW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只可惜為了防範不肖人士使用</a:t>
              </a:r>
              <a:r>
                <a:rPr lang="en-US" altLang="zh-TW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Ping</a:t>
              </a:r>
              <a:r>
                <a:rPr lang="zh-TW" alt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企圖癱瘓此網頁，因此將總統府將此功能關閉</a:t>
              </a:r>
              <a:endParaRPr lang="zh-TW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群組 9"/>
          <p:cNvGrpSpPr/>
          <p:nvPr/>
        </p:nvGrpSpPr>
        <p:grpSpPr>
          <a:xfrm>
            <a:off x="0" y="1988840"/>
            <a:ext cx="5940152" cy="4680520"/>
            <a:chOff x="0" y="1988840"/>
            <a:chExt cx="5940152" cy="4680520"/>
          </a:xfrm>
        </p:grpSpPr>
        <p:pic>
          <p:nvPicPr>
            <p:cNvPr id="4" name="圖片 3"/>
            <p:cNvPicPr/>
            <p:nvPr/>
          </p:nvPicPr>
          <p:blipFill rotWithShape="1">
            <a:blip r:embed="rId2" cstate="print"/>
            <a:srcRect r="60406" b="13826"/>
            <a:stretch/>
          </p:blipFill>
          <p:spPr bwMode="auto">
            <a:xfrm>
              <a:off x="0" y="1988840"/>
              <a:ext cx="5940152" cy="468052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 xmlns:lc="http://schemas.openxmlformats.org/drawingml/2006/lockedCanvas" xmlns=""/>
              </a:ext>
            </a:extLst>
          </p:spPr>
        </p:pic>
        <p:sp>
          <p:nvSpPr>
            <p:cNvPr id="7" name="橢圓 6"/>
            <p:cNvSpPr/>
            <p:nvPr/>
          </p:nvSpPr>
          <p:spPr>
            <a:xfrm>
              <a:off x="1115616" y="2708920"/>
              <a:ext cx="1224136" cy="216024"/>
            </a:xfrm>
            <a:prstGeom prst="ellipse">
              <a:avLst/>
            </a:prstGeom>
            <a:noFill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179512" y="5517232"/>
              <a:ext cx="1944216" cy="288032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79512" y="6165304"/>
              <a:ext cx="2448272" cy="504056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NetInfo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顯示各個路由器</a:t>
            </a:r>
            <a:r>
              <a:rPr lang="en-US" altLang="zh-TW" sz="2200" dirty="0" smtClean="0"/>
              <a:t>(Trace)</a:t>
            </a:r>
            <a:endParaRPr lang="zh-TW" altLang="en-US" sz="2200" dirty="0"/>
          </a:p>
        </p:txBody>
      </p:sp>
      <p:grpSp>
        <p:nvGrpSpPr>
          <p:cNvPr id="11" name="群組 10"/>
          <p:cNvGrpSpPr/>
          <p:nvPr/>
        </p:nvGrpSpPr>
        <p:grpSpPr>
          <a:xfrm>
            <a:off x="3635896" y="2636912"/>
            <a:ext cx="5112568" cy="4460970"/>
            <a:chOff x="3635896" y="2636912"/>
            <a:chExt cx="5112568" cy="4460970"/>
          </a:xfrm>
        </p:grpSpPr>
        <p:pic>
          <p:nvPicPr>
            <p:cNvPr id="2050" name="Picture 2" descr="C:\Users\USER\Desktop\小幫手圖騰\無網不入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8028384" y="5085184"/>
              <a:ext cx="720080" cy="2012698"/>
            </a:xfrm>
            <a:prstGeom prst="rect">
              <a:avLst/>
            </a:prstGeom>
            <a:noFill/>
          </p:spPr>
        </p:pic>
        <p:sp>
          <p:nvSpPr>
            <p:cNvPr id="6" name="雲朵形圖說文字 5"/>
            <p:cNvSpPr/>
            <p:nvPr/>
          </p:nvSpPr>
          <p:spPr>
            <a:xfrm>
              <a:off x="3635896" y="2636912"/>
              <a:ext cx="4032448" cy="3312368"/>
            </a:xfrm>
            <a:prstGeom prst="cloudCallout">
              <a:avLst>
                <a:gd name="adj1" fmla="val 56542"/>
                <a:gd name="adj2" fmla="val 39294"/>
              </a:avLst>
            </a:prstGeom>
            <a:solidFill>
              <a:schemeClr val="accent1">
                <a:alpha val="39000"/>
              </a:schemeClr>
            </a:solidFill>
            <a:ln>
              <a:solidFill>
                <a:schemeClr val="accent1">
                  <a:shade val="50000"/>
                  <a:alpha val="1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使用</a:t>
              </a:r>
              <a:r>
                <a:rPr lang="en-US" altLang="zh-TW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NetInfo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發出封包</a:t>
              </a:r>
              <a:endPara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目的地為</a:t>
              </a:r>
              <a:r>
                <a:rPr lang="zh-TW" altLang="en-US" dirty="0" smtClean="0">
                  <a:solidFill>
                    <a:srgbClr val="C00000"/>
                  </a:solidFill>
                </a:rPr>
                <a:t>高應大</a:t>
              </a:r>
              <a:endParaRPr lang="en-US" altLang="zh-TW" dirty="0" smtClean="0">
                <a:solidFill>
                  <a:srgbClr val="C00000"/>
                </a:solidFill>
              </a:endParaRPr>
            </a:p>
            <a:p>
              <a:pPr algn="ctr"/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經過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10</a:t>
              </a:r>
              <a:r>
                <a:rPr lang="zh-TW" altLang="en-US" dirty="0" smtClean="0">
                  <a:solidFill>
                    <a:schemeClr val="accent3">
                      <a:lumMod val="50000"/>
                    </a:schemeClr>
                  </a:solidFill>
                </a:rPr>
                <a:t>個路由器</a:t>
              </a:r>
              <a:endParaRPr lang="en-US" altLang="zh-TW" dirty="0" smtClean="0">
                <a:solidFill>
                  <a:schemeClr val="accent3">
                    <a:lumMod val="50000"/>
                  </a:schemeClr>
                </a:solidFill>
              </a:endParaRPr>
            </a:p>
            <a:p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但是</a:t>
              </a:r>
              <a:r>
                <a:rPr lang="zh-TW" altLang="en-US" dirty="0" smtClean="0">
                  <a:solidFill>
                    <a:schemeClr val="accent6">
                      <a:lumMod val="75000"/>
                    </a:schemeClr>
                  </a:solidFill>
                </a:rPr>
                <a:t>第</a:t>
              </a:r>
              <a:r>
                <a:rPr lang="en-US" altLang="zh-TW" dirty="0" smtClean="0">
                  <a:solidFill>
                    <a:schemeClr val="accent6">
                      <a:lumMod val="75000"/>
                    </a:schemeClr>
                  </a:solidFill>
                </a:rPr>
                <a:t>8</a:t>
              </a:r>
              <a:r>
                <a:rPr lang="zh-TW" altLang="en-US" dirty="0" smtClean="0">
                  <a:solidFill>
                    <a:schemeClr val="accent6">
                      <a:lumMod val="75000"/>
                    </a:schemeClr>
                  </a:solidFill>
                </a:rPr>
                <a:t>個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路由器將</a:t>
              </a:r>
              <a:r>
                <a:rPr lang="en-US" altLang="zh-TW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Trace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功能關閉了</a:t>
              </a:r>
              <a:endPara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群組 10"/>
          <p:cNvGrpSpPr/>
          <p:nvPr/>
        </p:nvGrpSpPr>
        <p:grpSpPr>
          <a:xfrm>
            <a:off x="0" y="1988840"/>
            <a:ext cx="5940152" cy="4680520"/>
            <a:chOff x="0" y="1988840"/>
            <a:chExt cx="5940152" cy="4680520"/>
          </a:xfrm>
        </p:grpSpPr>
        <p:pic>
          <p:nvPicPr>
            <p:cNvPr id="10" name="圖片 9"/>
            <p:cNvPicPr/>
            <p:nvPr/>
          </p:nvPicPr>
          <p:blipFill rotWithShape="1">
            <a:blip r:embed="rId2" cstate="print"/>
            <a:srcRect r="60406" b="28296"/>
            <a:stretch/>
          </p:blipFill>
          <p:spPr bwMode="auto">
            <a:xfrm>
              <a:off x="0" y="1988840"/>
              <a:ext cx="5940152" cy="468052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 xmlns:lc="http://schemas.openxmlformats.org/drawingml/2006/lockedCanvas" xmlns=""/>
              </a:ext>
            </a:extLst>
          </p:spPr>
        </p:pic>
        <p:sp>
          <p:nvSpPr>
            <p:cNvPr id="7" name="橢圓 6"/>
            <p:cNvSpPr/>
            <p:nvPr/>
          </p:nvSpPr>
          <p:spPr>
            <a:xfrm>
              <a:off x="1187624" y="2852936"/>
              <a:ext cx="1224136" cy="216024"/>
            </a:xfrm>
            <a:prstGeom prst="ellipse">
              <a:avLst/>
            </a:prstGeom>
            <a:noFill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圓角矩形 7"/>
            <p:cNvSpPr/>
            <p:nvPr/>
          </p:nvSpPr>
          <p:spPr>
            <a:xfrm>
              <a:off x="179512" y="5805264"/>
              <a:ext cx="1944216" cy="288032"/>
            </a:xfrm>
            <a:prstGeom prst="roundRect">
              <a:avLst/>
            </a:prstGeom>
            <a:noFill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79512" y="6165304"/>
              <a:ext cx="2448272" cy="504056"/>
            </a:xfrm>
            <a:prstGeom prst="rect">
              <a:avLst/>
            </a:prstGeom>
            <a:noFill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 smtClean="0"/>
              <a:t>NetInfo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2200" dirty="0" smtClean="0"/>
              <a:t>顯示各個路由器</a:t>
            </a:r>
            <a:r>
              <a:rPr lang="en-US" altLang="zh-TW" sz="2200" dirty="0" smtClean="0"/>
              <a:t>(Trace)</a:t>
            </a:r>
            <a:endParaRPr lang="zh-TW" altLang="en-US" sz="2200" dirty="0"/>
          </a:p>
        </p:txBody>
      </p:sp>
      <p:grpSp>
        <p:nvGrpSpPr>
          <p:cNvPr id="12" name="群組 11"/>
          <p:cNvGrpSpPr/>
          <p:nvPr/>
        </p:nvGrpSpPr>
        <p:grpSpPr>
          <a:xfrm>
            <a:off x="3635896" y="2636912"/>
            <a:ext cx="5112568" cy="4460970"/>
            <a:chOff x="3635896" y="2636912"/>
            <a:chExt cx="5112568" cy="4460970"/>
          </a:xfrm>
        </p:grpSpPr>
        <p:pic>
          <p:nvPicPr>
            <p:cNvPr id="2050" name="Picture 2" descr="C:\Users\USER\Desktop\小幫手圖騰\無網不入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8028384" y="5085184"/>
              <a:ext cx="720080" cy="2012698"/>
            </a:xfrm>
            <a:prstGeom prst="rect">
              <a:avLst/>
            </a:prstGeom>
            <a:noFill/>
          </p:spPr>
        </p:pic>
        <p:sp>
          <p:nvSpPr>
            <p:cNvPr id="6" name="雲朵形圖說文字 5"/>
            <p:cNvSpPr/>
            <p:nvPr/>
          </p:nvSpPr>
          <p:spPr>
            <a:xfrm>
              <a:off x="3635896" y="2636912"/>
              <a:ext cx="4032448" cy="3312368"/>
            </a:xfrm>
            <a:prstGeom prst="cloudCallout">
              <a:avLst>
                <a:gd name="adj1" fmla="val 56542"/>
                <a:gd name="adj2" fmla="val 39294"/>
              </a:avLst>
            </a:prstGeom>
            <a:solidFill>
              <a:schemeClr val="accent1">
                <a:alpha val="39000"/>
              </a:schemeClr>
            </a:solidFill>
            <a:ln>
              <a:solidFill>
                <a:schemeClr val="accent1">
                  <a:shade val="50000"/>
                  <a:alpha val="1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使用</a:t>
              </a:r>
              <a:r>
                <a:rPr lang="en-US" altLang="zh-TW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NetInfo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發出封包</a:t>
              </a:r>
              <a:endPara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ctr"/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目的地為</a:t>
              </a:r>
              <a:r>
                <a:rPr lang="zh-TW" altLang="en-US" dirty="0" smtClean="0">
                  <a:solidFill>
                    <a:srgbClr val="C00000"/>
                  </a:solidFill>
                </a:rPr>
                <a:t>雄工</a:t>
              </a:r>
              <a:endParaRPr lang="en-US" altLang="zh-TW" dirty="0" smtClean="0">
                <a:solidFill>
                  <a:srgbClr val="C00000"/>
                </a:solidFill>
              </a:endParaRPr>
            </a:p>
            <a:p>
              <a:pPr algn="ctr"/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經過</a:t>
              </a:r>
              <a:r>
                <a:rPr lang="en-US" altLang="zh-TW" dirty="0" smtClean="0">
                  <a:solidFill>
                    <a:schemeClr val="accent3">
                      <a:lumMod val="50000"/>
                    </a:schemeClr>
                  </a:solidFill>
                </a:rPr>
                <a:t>8</a:t>
              </a:r>
              <a:r>
                <a:rPr lang="zh-TW" altLang="en-US" dirty="0" smtClean="0">
                  <a:solidFill>
                    <a:schemeClr val="accent3">
                      <a:lumMod val="50000"/>
                    </a:schemeClr>
                  </a:solidFill>
                </a:rPr>
                <a:t>個路由器</a:t>
              </a:r>
              <a:endParaRPr lang="en-US" altLang="zh-TW" dirty="0" smtClean="0">
                <a:solidFill>
                  <a:schemeClr val="accent3">
                    <a:lumMod val="50000"/>
                  </a:schemeClr>
                </a:solidFill>
              </a:endParaRPr>
            </a:p>
            <a:p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但是</a:t>
              </a:r>
              <a:r>
                <a:rPr lang="zh-TW" altLang="en-US" dirty="0" smtClean="0">
                  <a:solidFill>
                    <a:schemeClr val="accent6">
                      <a:lumMod val="75000"/>
                    </a:schemeClr>
                  </a:solidFill>
                </a:rPr>
                <a:t>第</a:t>
              </a:r>
              <a:r>
                <a:rPr lang="en-US" altLang="zh-TW" dirty="0" smtClean="0">
                  <a:solidFill>
                    <a:schemeClr val="accent6">
                      <a:lumMod val="75000"/>
                    </a:schemeClr>
                  </a:solidFill>
                </a:rPr>
                <a:t>7</a:t>
              </a:r>
              <a:r>
                <a:rPr lang="zh-TW" altLang="en-US" dirty="0" smtClean="0">
                  <a:solidFill>
                    <a:schemeClr val="accent6">
                      <a:lumMod val="75000"/>
                    </a:schemeClr>
                  </a:solidFill>
                </a:rPr>
                <a:t>個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路由器將</a:t>
              </a:r>
              <a:r>
                <a:rPr lang="en-US" altLang="zh-TW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Trace</a:t>
              </a:r>
              <a:r>
                <a:rPr lang="zh-TW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功能關閉了</a:t>
              </a:r>
              <a:endParaRPr lang="en-US" altLang="zh-TW" dirty="0" smtClean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494</Words>
  <Application>Microsoft Office PowerPoint</Application>
  <PresentationFormat>如螢幕大小 (4:3)</PresentationFormat>
  <Paragraphs>65</Paragraphs>
  <Slides>16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17" baseType="lpstr">
      <vt:lpstr>Office 佈景主題</vt:lpstr>
      <vt:lpstr>計算機網路（軟體實驗測試） </vt:lpstr>
      <vt:lpstr>命 令 提 示 字 元 基本網路封包測試(Ping)</vt:lpstr>
      <vt:lpstr>命 令 提 示 字 元 基本網路封包測試(Ping)</vt:lpstr>
      <vt:lpstr>命 令 提 示 字 元 基本網路封包測試(Ping)</vt:lpstr>
      <vt:lpstr>NetInfo</vt:lpstr>
      <vt:lpstr>NetInfo 基本網路封包測試(Ping)</vt:lpstr>
      <vt:lpstr>NetInfo 基本網路封包測試(Ping)</vt:lpstr>
      <vt:lpstr>NetInfo 顯示各個路由器(Trace)</vt:lpstr>
      <vt:lpstr>NetInfo 顯示各個路由器(Trace)</vt:lpstr>
      <vt:lpstr>NetInfo 查IP位址或做反查動作(Look up)</vt:lpstr>
      <vt:lpstr>NetInfo 查IP位址或做反查動作(Look up)</vt:lpstr>
      <vt:lpstr>NetInfo 查Port number 服務項目(Services)</vt:lpstr>
      <vt:lpstr>NetInfo 查Port number 服務項目(Services)</vt:lpstr>
      <vt:lpstr>Traceroute 端點到端點延遲</vt:lpstr>
      <vt:lpstr>Traceroute 端點到端點延遲</vt:lpstr>
      <vt:lpstr>Traceroute 端點到端點延遲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計算機網路（軟體實驗測試） </dc:title>
  <dc:creator>USER</dc:creator>
  <cp:lastModifiedBy>USER</cp:lastModifiedBy>
  <cp:revision>61</cp:revision>
  <dcterms:created xsi:type="dcterms:W3CDTF">2012-03-29T14:30:38Z</dcterms:created>
  <dcterms:modified xsi:type="dcterms:W3CDTF">2012-04-07T15:22:14Z</dcterms:modified>
</cp:coreProperties>
</file>

<file path=docProps/thumbnail.jpeg>
</file>